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0"/>
  </p:notesMasterIdLst>
  <p:handoutMasterIdLst>
    <p:handoutMasterId r:id="rId71"/>
  </p:handoutMasterIdLst>
  <p:sldIdLst>
    <p:sldId id="256" r:id="rId5"/>
    <p:sldId id="411" r:id="rId6"/>
    <p:sldId id="390" r:id="rId7"/>
    <p:sldId id="391" r:id="rId8"/>
    <p:sldId id="263" r:id="rId9"/>
    <p:sldId id="424" r:id="rId10"/>
    <p:sldId id="425" r:id="rId11"/>
    <p:sldId id="426" r:id="rId12"/>
    <p:sldId id="427" r:id="rId13"/>
    <p:sldId id="428" r:id="rId14"/>
    <p:sldId id="381" r:id="rId15"/>
    <p:sldId id="328" r:id="rId16"/>
    <p:sldId id="395" r:id="rId17"/>
    <p:sldId id="388" r:id="rId18"/>
    <p:sldId id="389" r:id="rId19"/>
    <p:sldId id="416" r:id="rId20"/>
    <p:sldId id="417" r:id="rId21"/>
    <p:sldId id="412" r:id="rId22"/>
    <p:sldId id="418" r:id="rId23"/>
    <p:sldId id="421" r:id="rId24"/>
    <p:sldId id="422" r:id="rId25"/>
    <p:sldId id="423" r:id="rId26"/>
    <p:sldId id="382" r:id="rId27"/>
    <p:sldId id="414" r:id="rId28"/>
    <p:sldId id="429" r:id="rId29"/>
    <p:sldId id="430" r:id="rId30"/>
    <p:sldId id="431" r:id="rId31"/>
    <p:sldId id="432" r:id="rId32"/>
    <p:sldId id="433" r:id="rId33"/>
    <p:sldId id="434" r:id="rId34"/>
    <p:sldId id="435" r:id="rId35"/>
    <p:sldId id="436" r:id="rId36"/>
    <p:sldId id="437" r:id="rId37"/>
    <p:sldId id="438" r:id="rId38"/>
    <p:sldId id="439" r:id="rId39"/>
    <p:sldId id="440" r:id="rId40"/>
    <p:sldId id="449" r:id="rId41"/>
    <p:sldId id="442" r:id="rId42"/>
    <p:sldId id="385" r:id="rId43"/>
    <p:sldId id="443" r:id="rId44"/>
    <p:sldId id="444" r:id="rId45"/>
    <p:sldId id="445" r:id="rId46"/>
    <p:sldId id="446" r:id="rId47"/>
    <p:sldId id="450" r:id="rId48"/>
    <p:sldId id="448" r:id="rId49"/>
    <p:sldId id="392" r:id="rId50"/>
    <p:sldId id="397" r:id="rId51"/>
    <p:sldId id="398" r:id="rId52"/>
    <p:sldId id="399" r:id="rId53"/>
    <p:sldId id="400" r:id="rId54"/>
    <p:sldId id="401" r:id="rId55"/>
    <p:sldId id="402" r:id="rId56"/>
    <p:sldId id="403" r:id="rId57"/>
    <p:sldId id="404" r:id="rId58"/>
    <p:sldId id="405" r:id="rId59"/>
    <p:sldId id="406" r:id="rId60"/>
    <p:sldId id="407" r:id="rId61"/>
    <p:sldId id="408" r:id="rId62"/>
    <p:sldId id="409" r:id="rId63"/>
    <p:sldId id="410" r:id="rId64"/>
    <p:sldId id="386" r:id="rId65"/>
    <p:sldId id="394" r:id="rId66"/>
    <p:sldId id="376" r:id="rId67"/>
    <p:sldId id="371" r:id="rId68"/>
    <p:sldId id="396" r:id="rId69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D9F7030-BD5D-444A-A1C9-FAAE3DCB974E}">
          <p14:sldIdLst>
            <p14:sldId id="256"/>
            <p14:sldId id="411"/>
            <p14:sldId id="390"/>
            <p14:sldId id="391"/>
            <p14:sldId id="263"/>
            <p14:sldId id="424"/>
            <p14:sldId id="425"/>
            <p14:sldId id="426"/>
            <p14:sldId id="427"/>
            <p14:sldId id="428"/>
            <p14:sldId id="381"/>
            <p14:sldId id="328"/>
            <p14:sldId id="395"/>
            <p14:sldId id="388"/>
            <p14:sldId id="389"/>
            <p14:sldId id="416"/>
            <p14:sldId id="417"/>
            <p14:sldId id="412"/>
            <p14:sldId id="418"/>
            <p14:sldId id="421"/>
            <p14:sldId id="422"/>
            <p14:sldId id="423"/>
            <p14:sldId id="382"/>
            <p14:sldId id="414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9"/>
            <p14:sldId id="442"/>
            <p14:sldId id="385"/>
            <p14:sldId id="443"/>
            <p14:sldId id="444"/>
            <p14:sldId id="445"/>
            <p14:sldId id="446"/>
            <p14:sldId id="450"/>
            <p14:sldId id="448"/>
            <p14:sldId id="392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386"/>
            <p14:sldId id="394"/>
            <p14:sldId id="376"/>
            <p14:sldId id="371"/>
            <p14:sldId id="39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lvia Draková" initials="S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6"/>
    <a:srgbClr val="E7F3E1"/>
    <a:srgbClr val="F38B3C"/>
    <a:srgbClr val="67B346"/>
    <a:srgbClr val="C9E5BD"/>
    <a:srgbClr val="008000"/>
    <a:srgbClr val="4E8735"/>
    <a:srgbClr val="44762E"/>
    <a:srgbClr val="9BCF83"/>
    <a:srgbClr val="C1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redný štýl 4 - zvýrazneni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Stredný štýl 3 - 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41" autoAdjust="0"/>
    <p:restoredTop sz="93836" autoAdjust="0"/>
  </p:normalViewPr>
  <p:slideViewPr>
    <p:cSldViewPr>
      <p:cViewPr>
        <p:scale>
          <a:sx n="66" d="100"/>
          <a:sy n="66" d="100"/>
        </p:scale>
        <p:origin x="-2850" y="-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2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142872124868298"/>
          <c:y val="3.5221011074126826E-2"/>
          <c:w val="0.44183508101338154"/>
          <c:h val="0.9230330005158352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67B346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06EB6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F38B3C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5"/>
            <c:bubble3D val="0"/>
            <c:spPr>
              <a:solidFill>
                <a:srgbClr val="FF0000"/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9.6051461820045467E-2"/>
                  <c:y val="5.62580314403374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6492784706535352E-4"/>
                  <c:y val="-8.77081766053128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9.7806133974842613E-2"/>
                  <c:y val="5.55567815169600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.00%" sourceLinked="0"/>
            <c:txPr>
              <a:bodyPr/>
              <a:lstStyle/>
              <a:p>
                <a:pPr>
                  <a:defRPr sz="1050" b="1">
                    <a:latin typeface="Century Gothic" panose="020B050202020202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'graf č.1'!$C$3:$C$5</c:f>
              <c:strCache>
                <c:ptCount val="3"/>
                <c:pt idx="0">
                  <c:v>Zakontrahovaná alokácia</c:v>
                </c:pt>
                <c:pt idx="1">
                  <c:v>Vyhlásené výzvy/vyzvania (nezakontrahované)</c:v>
                </c:pt>
                <c:pt idx="2">
                  <c:v>Voľné finančné prostriedky</c:v>
                </c:pt>
              </c:strCache>
            </c:strRef>
          </c:cat>
          <c:val>
            <c:numRef>
              <c:f>'graf č.1'!$D$3:$D$5</c:f>
              <c:numCache>
                <c:formatCode>#,##0</c:formatCode>
                <c:ptCount val="3"/>
                <c:pt idx="0">
                  <c:v>812622249.38999987</c:v>
                </c:pt>
                <c:pt idx="1">
                  <c:v>524219646.21000004</c:v>
                </c:pt>
                <c:pt idx="2">
                  <c:v>894190586.4000001</c:v>
                </c:pt>
              </c:numCache>
            </c:numRef>
          </c:val>
        </c:ser>
        <c:ser>
          <c:idx val="1"/>
          <c:order val="1"/>
          <c:cat>
            <c:strRef>
              <c:f>'graf č.1'!$C$3:$C$5</c:f>
              <c:strCache>
                <c:ptCount val="3"/>
                <c:pt idx="0">
                  <c:v>Zakontrahovaná alokácia</c:v>
                </c:pt>
                <c:pt idx="1">
                  <c:v>Vyhlásené výzvy/vyzvania (nezakontrahované)</c:v>
                </c:pt>
                <c:pt idx="2">
                  <c:v>Voľné finančné prostriedky</c:v>
                </c:pt>
              </c:strCache>
            </c:strRef>
          </c:cat>
          <c:val>
            <c:numRef>
              <c:f>'graf č.1'!$E$3:$E$5</c:f>
              <c:numCache>
                <c:formatCode>0.00%</c:formatCode>
                <c:ptCount val="3"/>
                <c:pt idx="0">
                  <c:v>0.36423595619796983</c:v>
                </c:pt>
                <c:pt idx="1">
                  <c:v>0.23496728552336696</c:v>
                </c:pt>
                <c:pt idx="2">
                  <c:v>0.40079675827866323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160709863281671"/>
          <c:y val="0.22799405390141836"/>
          <c:w val="0.33657041704335044"/>
          <c:h val="0.62543513683664775"/>
        </c:manualLayout>
      </c:layout>
      <c:overlay val="0"/>
      <c:spPr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c:spPr>
      <c:txPr>
        <a:bodyPr/>
        <a:lstStyle/>
        <a:p>
          <a:pPr>
            <a:defRPr sz="120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noFill/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sk-SK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AADA0-950C-407F-AD63-D0310CEBB8D7}" type="datetimeFigureOut">
              <a:rPr lang="sk-SK" smtClean="0"/>
              <a:t>12. 2. 2018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AB6D1-5870-4071-9474-EA60641CAA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08673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CFAEB-53E6-4927-998A-6650F4FC0040}" type="datetimeFigureOut">
              <a:rPr lang="sk-SK" smtClean="0"/>
              <a:t>12. 2. 2018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4E59E-6C78-4A70-A441-5BB517DDF0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0249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5418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1431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DB1C-EF25-4D0C-982A-CC01C720C01C}" type="datetime1">
              <a:rPr lang="sk-SK" smtClean="0"/>
              <a:t>12. 2. 2018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dirty="0" smtClean="0"/>
              <a:t>Upravte štýl predlohy podnadpisov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65920"/>
            <a:ext cx="7924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48504-F10A-4F88-99B6-A60898DE92C3}" type="datetime1">
              <a:rPr lang="sk-SK" smtClean="0"/>
              <a:t>12. 2. 2018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pic>
        <p:nvPicPr>
          <p:cNvPr id="6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-603448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gradFill>
          <a:gsLst>
            <a:gs pos="0">
              <a:schemeClr val="tx1"/>
            </a:gs>
            <a:gs pos="58000">
              <a:schemeClr val="tx1"/>
            </a:gs>
            <a:gs pos="100000">
              <a:schemeClr val="tx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textu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60648"/>
          </a:xfrm>
          <a:noFill/>
          <a:effectLst/>
        </p:spPr>
        <p:txBody>
          <a:bodyPr vert="horz" anchor="ctr" anchorCtr="0">
            <a:noAutofit/>
          </a:bodyPr>
          <a:lstStyle>
            <a:lvl1pPr marL="0" indent="0" algn="ctr">
              <a:buNone/>
              <a:tabLst>
                <a:tab pos="3403600" algn="l"/>
              </a:tabLst>
              <a:defRPr sz="1200" b="1">
                <a:solidFill>
                  <a:srgbClr val="006EB6"/>
                </a:solidFill>
              </a:defRPr>
            </a:lvl1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10" name="Obdĺžnik 9"/>
          <p:cNvSpPr/>
          <p:nvPr userDrawn="1"/>
        </p:nvSpPr>
        <p:spPr>
          <a:xfrm>
            <a:off x="0" y="260648"/>
            <a:ext cx="9144000" cy="1224136"/>
          </a:xfrm>
          <a:prstGeom prst="rect">
            <a:avLst/>
          </a:prstGeom>
          <a:solidFill>
            <a:srgbClr val="006EB6"/>
          </a:solidFill>
          <a:ln>
            <a:noFill/>
          </a:ln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 anchor="ctr" anchorCtr="0"/>
          <a:lstStyle>
            <a:lvl1pPr algn="ctr"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12E7-D5DC-40DC-9C67-0A11E02BA155}" type="datetime1">
              <a:rPr lang="sk-SK" smtClean="0"/>
              <a:t>12. 2. 2018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772816"/>
            <a:ext cx="7924800" cy="374441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06613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12E7-D5DC-40DC-9C67-0A11E02BA155}" type="datetime1">
              <a:rPr lang="sk-SK" smtClean="0"/>
              <a:t>12. 2. 2018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1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B9B9-7E41-46D9-AB16-ADF84362F6E9}" type="datetime1">
              <a:rPr lang="sk-SK" smtClean="0"/>
              <a:t>12. 2. 2018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307-BF2E-4735-BC04-02AC95FBFDFF}" type="datetime1">
              <a:rPr lang="sk-SK" smtClean="0"/>
              <a:t>12. 2. 2018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3233-02E4-4C0E-8625-9D13564943A1}" type="datetime1">
              <a:rPr lang="sk-SK" smtClean="0"/>
              <a:t>12. 2. 2018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F680-6439-4BEF-89EE-4D9BB979948B}" type="datetime1">
              <a:rPr lang="sk-SK" smtClean="0"/>
              <a:t>12. 2. 2018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E5DF-25F7-45C6-82B9-4472E29C3985}" type="datetime1">
              <a:rPr lang="sk-SK" smtClean="0"/>
              <a:t>12. 2. 2018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jpe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EB6"/>
            </a:gs>
            <a:gs pos="31000">
              <a:srgbClr val="006EB6"/>
            </a:gs>
            <a:gs pos="100000">
              <a:srgbClr val="006EB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346090F-141F-47A8-85C8-BD80A6A8C837}" type="datetime1">
              <a:rPr lang="sk-SK" smtClean="0"/>
              <a:t>12. 2. 2018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0" y="0"/>
            <a:ext cx="580378" cy="792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B24EB614-BF0A-4A64-ADA2-DE63AAD7B074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7" name="Skupina 6"/>
          <p:cNvGrpSpPr/>
          <p:nvPr userDrawn="1"/>
        </p:nvGrpSpPr>
        <p:grpSpPr>
          <a:xfrm>
            <a:off x="0" y="5661248"/>
            <a:ext cx="9144000" cy="1196752"/>
            <a:chOff x="0" y="5661248"/>
            <a:chExt cx="9144000" cy="1196752"/>
          </a:xfrm>
          <a:solidFill>
            <a:schemeClr val="tx1"/>
          </a:solidFill>
        </p:grpSpPr>
        <p:sp>
          <p:nvSpPr>
            <p:cNvPr id="8" name="Obdĺžnik 7"/>
            <p:cNvSpPr/>
            <p:nvPr/>
          </p:nvSpPr>
          <p:spPr>
            <a:xfrm>
              <a:off x="0" y="5661248"/>
              <a:ext cx="9144000" cy="119675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grpSp>
          <p:nvGrpSpPr>
            <p:cNvPr id="9" name="Skupina 8"/>
            <p:cNvGrpSpPr/>
            <p:nvPr/>
          </p:nvGrpSpPr>
          <p:grpSpPr>
            <a:xfrm>
              <a:off x="611560" y="5877272"/>
              <a:ext cx="7956550" cy="768350"/>
              <a:chOff x="628650" y="6040438"/>
              <a:chExt cx="7956550" cy="768350"/>
            </a:xfrm>
            <a:grpFill/>
          </p:grpSpPr>
          <p:pic>
            <p:nvPicPr>
              <p:cNvPr id="10" name="Obrázok 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650" y="6040438"/>
                <a:ext cx="860425" cy="76835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1" name="Obrázok 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4375" y="6105525"/>
                <a:ext cx="1577975" cy="58737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2" name="Obrázok 7" descr="C:\Users\kurucova\AppData\Local\Microsoft\Windows\INetCache\Content.Outlook\QHOJ63UD\Ministerstvo hospodarstva SR.pn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8938" y="6232525"/>
                <a:ext cx="1462087" cy="3556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3" name="Obrázok 9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3150" y="6221413"/>
                <a:ext cx="116205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14" name="Obrázok 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263" y="6119813"/>
                <a:ext cx="1019175" cy="558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</p:pic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90" r:id="rId2"/>
    <p:sldLayoutId id="2147483686" r:id="rId3"/>
    <p:sldLayoutId id="2147483697" r:id="rId4"/>
    <p:sldLayoutId id="2147483688" r:id="rId5"/>
    <p:sldLayoutId id="2147483689" r:id="rId6"/>
    <p:sldLayoutId id="2147483691" r:id="rId7"/>
    <p:sldLayoutId id="2147483692" r:id="rId8"/>
    <p:sldLayoutId id="2147483693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1.xlsx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3.xlsx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nptt.cvtisr.sk/" TargetMode="Externa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592288"/>
          </a:xfrm>
        </p:spPr>
        <p:txBody>
          <a:bodyPr/>
          <a:lstStyle/>
          <a:p>
            <a:r>
              <a:rPr lang="sk-SK" sz="2800" dirty="0"/>
              <a:t>9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ZASADNUTIE </a:t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MONITOROVACIEHO VÝBORU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sk-SK" sz="2000" cap="none" dirty="0" smtClean="0">
                <a:latin typeface="Century Gothic" panose="020B0502020202020204" pitchFamily="34" charset="0"/>
              </a:rPr>
              <a:t>pre operačný progra</a:t>
            </a:r>
            <a:r>
              <a:rPr lang="sk-SK" sz="2000" cap="none" dirty="0" smtClean="0"/>
              <a:t>m Výskum a inovácie (MV OP VaI)</a:t>
            </a:r>
            <a:r>
              <a:rPr lang="sk-SK" sz="2000" cap="none" dirty="0" smtClean="0">
                <a:latin typeface="Century Gothic" panose="020B0502020202020204" pitchFamily="34" charset="0"/>
              </a:rPr>
              <a:t>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58763" y="4860449"/>
            <a:ext cx="86645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 smtClean="0">
                <a:latin typeface="Century Gothic" pitchFamily="34" charset="0"/>
              </a:rPr>
              <a:t>25.1.</a:t>
            </a:r>
            <a:r>
              <a:rPr lang="en-US" altLang="sk-SK" sz="1600" dirty="0" smtClean="0">
                <a:latin typeface="Century Gothic" pitchFamily="34" charset="0"/>
              </a:rPr>
              <a:t>201</a:t>
            </a:r>
            <a:r>
              <a:rPr lang="sk-SK" altLang="sk-SK" sz="1600" dirty="0" smtClean="0">
                <a:latin typeface="Century Gothic" pitchFamily="34" charset="0"/>
              </a:rPr>
              <a:t>8</a:t>
            </a:r>
            <a:r>
              <a:rPr lang="en-US" altLang="sk-SK" sz="1600" dirty="0" smtClean="0">
                <a:latin typeface="Century Gothic" pitchFamily="34" charset="0"/>
              </a:rPr>
              <a:t>,</a:t>
            </a:r>
            <a:r>
              <a:rPr lang="sk-SK" altLang="sk-SK" sz="1600" dirty="0" smtClean="0">
                <a:latin typeface="Century Gothic" pitchFamily="34" charset="0"/>
              </a:rPr>
              <a:t> Vedecký park Univerzity </a:t>
            </a:r>
            <a:r>
              <a:rPr lang="sk-SK" altLang="sk-SK" sz="1600" dirty="0">
                <a:latin typeface="Century Gothic" pitchFamily="34" charset="0"/>
              </a:rPr>
              <a:t>Komenského v Bratislave, </a:t>
            </a:r>
            <a:r>
              <a:rPr lang="sk-SK" altLang="sk-SK" sz="1600" dirty="0" err="1" smtClean="0">
                <a:latin typeface="Century Gothic" pitchFamily="34" charset="0"/>
              </a:rPr>
              <a:t>Ilkovičova</a:t>
            </a:r>
            <a:r>
              <a:rPr lang="sk-SK" altLang="sk-SK" sz="1600" dirty="0" smtClean="0">
                <a:latin typeface="Century Gothic" pitchFamily="34" charset="0"/>
              </a:rPr>
              <a:t> </a:t>
            </a:r>
            <a:r>
              <a:rPr lang="sk-SK" altLang="sk-SK" sz="1600" dirty="0">
                <a:latin typeface="Century Gothic" pitchFamily="34" charset="0"/>
              </a:rPr>
              <a:t>8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>
                <a:latin typeface="Century Gothic" pitchFamily="34" charset="0"/>
              </a:rPr>
              <a:t>841 04 </a:t>
            </a:r>
            <a:r>
              <a:rPr lang="sk-SK" altLang="sk-SK" sz="1600" dirty="0" smtClean="0">
                <a:latin typeface="Century Gothic" pitchFamily="34" charset="0"/>
              </a:rPr>
              <a:t>Bratislava</a:t>
            </a:r>
            <a:endParaRPr lang="sk-SK" altLang="sk-SK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5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44624"/>
            <a:ext cx="7924800" cy="634082"/>
          </a:xfrm>
        </p:spPr>
        <p:txBody>
          <a:bodyPr/>
          <a:lstStyle/>
          <a:p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467544" y="782960"/>
            <a:ext cx="8280920" cy="466226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b="1" dirty="0" smtClean="0"/>
              <a:t>Úvod</a:t>
            </a:r>
            <a:endParaRPr lang="sk-SK" sz="1600" b="1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b="1" dirty="0" smtClean="0"/>
              <a:t>Zmena </a:t>
            </a:r>
            <a:r>
              <a:rPr lang="sk-SK" sz="1600" b="1" dirty="0"/>
              <a:t>štatútu MV </a:t>
            </a:r>
            <a:r>
              <a:rPr lang="sk-SK" sz="1600" b="1" dirty="0" smtClean="0"/>
              <a:t>OP VaI</a:t>
            </a:r>
            <a:endParaRPr lang="sk-SK" sz="1600" b="1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1600" b="1" dirty="0" smtClean="0"/>
              <a:t>Hodnotiace </a:t>
            </a:r>
            <a:r>
              <a:rPr lang="pt-BR" sz="1600" b="1" dirty="0"/>
              <a:t>a výberové kritériá </a:t>
            </a:r>
            <a:r>
              <a:rPr lang="pt-BR" sz="1600" dirty="0"/>
              <a:t>pre projekty výskumu a vývoja OP VaI – MŠVVaŠ SR, verzia 4.0 </a:t>
            </a:r>
            <a:endParaRPr lang="sk-SK" sz="1600" dirty="0" smtClean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1600" b="1" dirty="0"/>
              <a:t>Informácia o aktuálnom stave implementácie OP VaI</a:t>
            </a:r>
            <a:endParaRPr lang="sk-SK" sz="1600" b="1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b="1" dirty="0" smtClean="0"/>
              <a:t>Informácia </a:t>
            </a:r>
            <a:r>
              <a:rPr lang="sk-SK" sz="1600" b="1" dirty="0"/>
              <a:t>o stave schválených zámerov národných projektov MV </a:t>
            </a:r>
            <a:r>
              <a:rPr lang="sk-SK" sz="1600" b="1" dirty="0" smtClean="0"/>
              <a:t>pre OP </a:t>
            </a:r>
            <a:r>
              <a:rPr lang="sk-SK" sz="1600" b="1" dirty="0"/>
              <a:t>VaI žiadateľov MZ SR, NPPC, MV SR, NBÚ a MŽP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dirty="0" smtClean="0"/>
              <a:t>Krátke </a:t>
            </a:r>
            <a:r>
              <a:rPr lang="sk-SK" sz="1600" b="1" dirty="0"/>
              <a:t>prezentácie zámerov národných projektov </a:t>
            </a:r>
            <a:r>
              <a:rPr lang="sk-SK" sz="1600" dirty="0"/>
              <a:t>členom </a:t>
            </a:r>
            <a:r>
              <a:rPr lang="sk-SK" sz="1600" dirty="0" smtClean="0"/>
              <a:t>MV pre OP VaI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b="1" dirty="0" smtClean="0"/>
              <a:t>Informácia o realizovaných opatreniach VA vo vzťahu k výsledkom kontrol a vo vzťahu k varovnému listu EK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dirty="0" smtClean="0"/>
              <a:t>Informácia o realizovaných </a:t>
            </a:r>
            <a:r>
              <a:rPr lang="sk-SK" sz="1600" b="1" dirty="0" smtClean="0"/>
              <a:t>aktivitách VA vo vzťahu k vyhlasovaniu nových výziev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dirty="0" smtClean="0"/>
              <a:t>Informácia o priebehu a výsledkoch </a:t>
            </a:r>
            <a:r>
              <a:rPr lang="sk-SK" sz="1600" b="1" dirty="0" smtClean="0"/>
              <a:t>ex post </a:t>
            </a:r>
            <a:r>
              <a:rPr lang="sk-SK" sz="1600" b="1" dirty="0" err="1" smtClean="0"/>
              <a:t>evaluácie</a:t>
            </a:r>
            <a:r>
              <a:rPr lang="sk-SK" sz="1600" b="1" dirty="0" smtClean="0"/>
              <a:t> projektu Národná infraštruktúra pre podporu transferu technológií na Slovensku</a:t>
            </a:r>
            <a:r>
              <a:rPr lang="sk-SK" sz="1600" dirty="0" smtClean="0"/>
              <a:t> - NITT SK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b="1" dirty="0" smtClean="0"/>
              <a:t>Rôzne</a:t>
            </a:r>
          </a:p>
          <a:p>
            <a:pPr lvl="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sk-SK" sz="1600" b="1" dirty="0" smtClean="0"/>
              <a:t>Zhrnutie zasadnutia a závery</a:t>
            </a:r>
            <a:endParaRPr lang="sk-SK" sz="1600" b="1" dirty="0"/>
          </a:p>
        </p:txBody>
      </p:sp>
    </p:spTree>
    <p:extLst>
      <p:ext uri="{BB962C8B-B14F-4D97-AF65-F5344CB8AC3E}">
        <p14:creationId xmlns:p14="http://schemas.microsoft.com/office/powerpoint/2010/main" val="108486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Zmena štatútu MV OP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814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2</a:t>
            </a:r>
            <a:r>
              <a:rPr lang="sk-SK" dirty="0" smtClean="0"/>
              <a:t>. </a:t>
            </a:r>
            <a:r>
              <a:rPr lang="pt-BR" dirty="0"/>
              <a:t>Zmena štatútu MV OP VaI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Zmena štatútu MV OP VaI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467544" y="1700808"/>
            <a:ext cx="8280920" cy="3816424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  <a:buClr>
                <a:srgbClr val="67B346"/>
              </a:buClr>
            </a:pPr>
            <a:endParaRPr lang="sk-SK" sz="1800" b="1" dirty="0" smtClean="0"/>
          </a:p>
          <a:p>
            <a:pPr algn="just">
              <a:spcAft>
                <a:spcPts val="0"/>
              </a:spcAft>
              <a:buClr>
                <a:srgbClr val="67B346"/>
              </a:buClr>
            </a:pPr>
            <a:r>
              <a:rPr lang="sk-SK" sz="1800" b="1" dirty="0" smtClean="0"/>
              <a:t>Dodatok č. 4 </a:t>
            </a:r>
            <a:r>
              <a:rPr lang="sk-SK" sz="1800" dirty="0" smtClean="0"/>
              <a:t>k </a:t>
            </a:r>
            <a:r>
              <a:rPr lang="sk-SK" sz="1800" dirty="0"/>
              <a:t>Štatútu Monitorovacieho výboru pre operačný program Výskum a inovácie, verzia 1.0</a:t>
            </a:r>
            <a:r>
              <a:rPr lang="sk-SK" sz="1800" b="1" dirty="0"/>
              <a:t> </a:t>
            </a:r>
            <a:r>
              <a:rPr lang="sk-SK" sz="1800" dirty="0"/>
              <a:t>zo dňa 20. januára 2015 </a:t>
            </a:r>
            <a:r>
              <a:rPr lang="sk-SK" sz="1800" dirty="0" smtClean="0"/>
              <a:t>vyplýva najmä </a:t>
            </a:r>
            <a:r>
              <a:rPr lang="sk-SK" sz="1800" b="1" dirty="0" smtClean="0"/>
              <a:t>z:</a:t>
            </a:r>
          </a:p>
          <a:p>
            <a:pPr algn="just">
              <a:spcAft>
                <a:spcPts val="0"/>
              </a:spcAft>
              <a:buClr>
                <a:srgbClr val="67B346"/>
              </a:buClr>
            </a:pPr>
            <a:endParaRPr lang="sk-SK" sz="1050" b="1" dirty="0" smtClean="0"/>
          </a:p>
          <a:p>
            <a:pPr lvl="1" algn="just">
              <a:buClr>
                <a:srgbClr val="67B346"/>
              </a:buClr>
            </a:pPr>
            <a:r>
              <a:rPr lang="sk-SK" sz="1800" b="1" dirty="0" smtClean="0"/>
              <a:t>aktualizácie </a:t>
            </a:r>
            <a:r>
              <a:rPr lang="sk-SK" sz="1800" b="1" dirty="0"/>
              <a:t>Systému riadenia európskych štrukturálnych a investičných fondov</a:t>
            </a:r>
            <a:r>
              <a:rPr lang="sk-SK" sz="1800" dirty="0"/>
              <a:t> na programové obdobie 2014 – 2020, verzia 5 a 6, </a:t>
            </a:r>
            <a:endParaRPr lang="sk-SK" sz="1800" dirty="0" smtClean="0"/>
          </a:p>
          <a:p>
            <a:pPr lvl="1" algn="just">
              <a:buClr>
                <a:srgbClr val="67B346"/>
              </a:buClr>
            </a:pPr>
            <a:r>
              <a:rPr lang="sk-SK" sz="1800" dirty="0" smtClean="0"/>
              <a:t>z </a:t>
            </a:r>
            <a:r>
              <a:rPr lang="sk-SK" sz="1800" b="1" dirty="0"/>
              <a:t>technickej </a:t>
            </a:r>
            <a:r>
              <a:rPr lang="sk-SK" sz="1800" b="1" dirty="0" smtClean="0"/>
              <a:t>úpravy</a:t>
            </a:r>
            <a:r>
              <a:rPr lang="sk-SK" sz="1800" dirty="0" smtClean="0"/>
              <a:t>,</a:t>
            </a:r>
          </a:p>
          <a:p>
            <a:pPr lvl="1" algn="just">
              <a:buClr>
                <a:srgbClr val="67B346"/>
              </a:buClr>
            </a:pPr>
            <a:r>
              <a:rPr lang="sk-SK" sz="1800" dirty="0" smtClean="0"/>
              <a:t>a </a:t>
            </a:r>
            <a:r>
              <a:rPr lang="sk-SK" sz="1800" b="1" dirty="0"/>
              <a:t>žiadosti Úradu vlády SR o zastúpenie</a:t>
            </a:r>
            <a:r>
              <a:rPr lang="sk-SK" sz="1800" dirty="0"/>
              <a:t> v Monitorovacom výbore pre operačný program Výskum a inovácie.</a:t>
            </a:r>
            <a:endParaRPr lang="sk-SK" sz="1800" dirty="0" smtClean="0"/>
          </a:p>
          <a:p>
            <a:pPr marL="0" indent="0" algn="just">
              <a:spcAft>
                <a:spcPts val="0"/>
              </a:spcAft>
              <a:buClr>
                <a:srgbClr val="67B346"/>
              </a:buClr>
              <a:buNone/>
            </a:pPr>
            <a:endParaRPr lang="sk-SK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1254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Hodnotiace a výberové kritériá pre projekty výskumu a vývoja OP VaI – MŠVVaŠ SR, verzia 4.0</a:t>
            </a:r>
          </a:p>
        </p:txBody>
      </p:sp>
    </p:spTree>
    <p:extLst>
      <p:ext uri="{BB962C8B-B14F-4D97-AF65-F5344CB8AC3E}">
        <p14:creationId xmlns:p14="http://schemas.microsoft.com/office/powerpoint/2010/main" val="31994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3</a:t>
            </a:r>
            <a:r>
              <a:rPr lang="sk-SK" dirty="0" smtClean="0"/>
              <a:t>. </a:t>
            </a:r>
            <a:r>
              <a:rPr lang="pt-BR" dirty="0"/>
              <a:t>Hodnotiace a výberové kritériá pre projekty výskumu a vývoja OP VaI – MŠVVaŠ SR, verzia 4.0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Hodnotiace a výberové kritériá pre projekty výskumu a vývoja OP VaI – MŠVVaŠ SR, </a:t>
            </a:r>
            <a:r>
              <a:rPr lang="pt-BR" dirty="0" smtClean="0"/>
              <a:t>v</a:t>
            </a:r>
            <a:r>
              <a:rPr lang="sk-SK" dirty="0" smtClean="0"/>
              <a:t>.</a:t>
            </a:r>
            <a:r>
              <a:rPr lang="pt-BR" dirty="0" smtClean="0"/>
              <a:t> </a:t>
            </a:r>
            <a:r>
              <a:rPr lang="pt-BR" dirty="0"/>
              <a:t>4.0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251520" y="1556792"/>
            <a:ext cx="8784976" cy="5184576"/>
          </a:xfrm>
        </p:spPr>
        <p:txBody>
          <a:bodyPr>
            <a:noAutofit/>
          </a:bodyPr>
          <a:lstStyle/>
          <a:p>
            <a:pPr marL="0" indent="0">
              <a:spcAft>
                <a:spcPts val="300"/>
              </a:spcAft>
              <a:buNone/>
              <a:defRPr/>
            </a:pPr>
            <a:r>
              <a:rPr lang="sk-SK" altLang="sk-SK" sz="1600" b="1" u="sng" cap="all" dirty="0">
                <a:solidFill>
                  <a:srgbClr val="006EB6"/>
                </a:solidFill>
              </a:rPr>
              <a:t>Východiská</a:t>
            </a:r>
            <a:r>
              <a:rPr lang="sk-SK" altLang="sk-SK" sz="1600" b="1" cap="all" dirty="0">
                <a:solidFill>
                  <a:srgbClr val="006EB6"/>
                </a:solidFill>
              </a:rPr>
              <a:t> pre revíziu Hodnotiacich a výberových kritérií </a:t>
            </a:r>
            <a:r>
              <a:rPr lang="sk-SK" altLang="sk-SK" cap="all" dirty="0">
                <a:solidFill>
                  <a:srgbClr val="006EB6"/>
                </a:solidFill>
              </a:rPr>
              <a:t>(</a:t>
            </a:r>
            <a:r>
              <a:rPr lang="sk-SK" altLang="sk-SK" dirty="0">
                <a:solidFill>
                  <a:srgbClr val="006EB6"/>
                </a:solidFill>
              </a:rPr>
              <a:t>ďalej len</a:t>
            </a:r>
            <a:r>
              <a:rPr lang="sk-SK" altLang="sk-SK" cap="all" dirty="0">
                <a:solidFill>
                  <a:srgbClr val="006EB6"/>
                </a:solidFill>
              </a:rPr>
              <a:t> „</a:t>
            </a:r>
            <a:r>
              <a:rPr lang="sk-SK" altLang="sk-SK" cap="all" dirty="0" err="1">
                <a:solidFill>
                  <a:srgbClr val="006EB6"/>
                </a:solidFill>
              </a:rPr>
              <a:t>H</a:t>
            </a:r>
            <a:r>
              <a:rPr lang="sk-SK" altLang="sk-SK" dirty="0" err="1">
                <a:solidFill>
                  <a:srgbClr val="006EB6"/>
                </a:solidFill>
              </a:rPr>
              <a:t>a</a:t>
            </a:r>
            <a:r>
              <a:rPr lang="sk-SK" altLang="sk-SK" cap="all" dirty="0" err="1">
                <a:solidFill>
                  <a:srgbClr val="006EB6"/>
                </a:solidFill>
              </a:rPr>
              <a:t>VK</a:t>
            </a:r>
            <a:r>
              <a:rPr lang="sk-SK" altLang="sk-SK" cap="all" dirty="0">
                <a:solidFill>
                  <a:srgbClr val="006EB6"/>
                </a:solidFill>
              </a:rPr>
              <a:t>“)</a:t>
            </a:r>
          </a:p>
          <a:p>
            <a:pPr marL="536575" indent="-36195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altLang="sk-SK" dirty="0"/>
              <a:t>-	minimalizácia subjektívnych kritérií aj prostredníctvom pridania objektívnych kritérií;</a:t>
            </a:r>
          </a:p>
          <a:p>
            <a:pPr marL="536575" indent="-36195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altLang="sk-SK" dirty="0"/>
              <a:t>-	skúsenosti z doteraz vyhlásených výziev v rámci OP </a:t>
            </a:r>
            <a:r>
              <a:rPr lang="sk-SK" altLang="sk-SK" dirty="0" err="1"/>
              <a:t>VaI</a:t>
            </a:r>
            <a:r>
              <a:rPr lang="sk-SK" altLang="sk-SK" dirty="0"/>
              <a:t>;</a:t>
            </a:r>
          </a:p>
          <a:p>
            <a:pPr marL="1349375" indent="-361950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dirty="0"/>
              <a:t>výstupy komparatívnej analýzy </a:t>
            </a:r>
            <a:r>
              <a:rPr lang="sk-SK" altLang="sk-SK" dirty="0" err="1"/>
              <a:t>HaVK</a:t>
            </a:r>
            <a:r>
              <a:rPr lang="sk-SK" altLang="sk-SK" dirty="0"/>
              <a:t> pre dopytovo-orientované výzvy v medzinárodnom meradle;</a:t>
            </a:r>
          </a:p>
          <a:p>
            <a:pPr marL="1349375" indent="-361950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dirty="0"/>
              <a:t>predbežné výsledky kontrol; </a:t>
            </a:r>
          </a:p>
          <a:p>
            <a:pPr marL="1349375" indent="-361950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dirty="0"/>
              <a:t>sprehľadnenie </a:t>
            </a:r>
            <a:r>
              <a:rPr lang="sk-SK" altLang="sk-SK" dirty="0" smtClean="0"/>
              <a:t>dokumentu;</a:t>
            </a:r>
            <a:endParaRPr lang="sk-SK" altLang="sk-SK" dirty="0"/>
          </a:p>
          <a:p>
            <a:pPr marL="1349375" indent="-361950">
              <a:spcBef>
                <a:spcPts val="0"/>
              </a:spcBef>
              <a:defRPr/>
            </a:pPr>
            <a:r>
              <a:rPr lang="sk-SK" altLang="sk-SK" dirty="0"/>
              <a:t>Akčný plán na posilnenie transparentnosti a zjednodušenia implementácie EŠIF</a:t>
            </a:r>
            <a:r>
              <a:rPr lang="sk-SK" altLang="sk-SK" dirty="0" smtClean="0"/>
              <a:t>.</a:t>
            </a:r>
            <a:endParaRPr lang="sk-SK" altLang="sk-SK" dirty="0"/>
          </a:p>
          <a:p>
            <a:pPr marL="0" indent="0">
              <a:spcAft>
                <a:spcPts val="300"/>
              </a:spcAft>
              <a:buNone/>
              <a:defRPr/>
            </a:pPr>
            <a:r>
              <a:rPr lang="sk-SK" altLang="sk-SK" sz="1600" b="1" u="sng" cap="all" dirty="0">
                <a:solidFill>
                  <a:srgbClr val="006EB6"/>
                </a:solidFill>
              </a:rPr>
              <a:t>Revízia </a:t>
            </a:r>
            <a:r>
              <a:rPr lang="sk-SK" altLang="sk-SK" sz="1600" b="1" u="sng" cap="all" dirty="0" err="1">
                <a:solidFill>
                  <a:srgbClr val="006EB6"/>
                </a:solidFill>
              </a:rPr>
              <a:t>H</a:t>
            </a:r>
            <a:r>
              <a:rPr lang="sk-SK" altLang="sk-SK" sz="1600" b="1" u="sng" dirty="0" err="1">
                <a:solidFill>
                  <a:srgbClr val="006EB6"/>
                </a:solidFill>
              </a:rPr>
              <a:t>a</a:t>
            </a:r>
            <a:r>
              <a:rPr lang="sk-SK" altLang="sk-SK" sz="1600" b="1" u="sng" cap="all" dirty="0" err="1">
                <a:solidFill>
                  <a:srgbClr val="006EB6"/>
                </a:solidFill>
              </a:rPr>
              <a:t>VK</a:t>
            </a:r>
            <a:endParaRPr lang="sk-SK" altLang="sk-SK" sz="1600" b="1" u="sng" cap="all" dirty="0">
              <a:solidFill>
                <a:srgbClr val="006EB6"/>
              </a:solidFill>
            </a:endParaRPr>
          </a:p>
          <a:p>
            <a:pPr marL="177800" indent="-17780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návrhy nových a revízia pôvodných </a:t>
            </a:r>
            <a:r>
              <a:rPr lang="sk-SK" altLang="sk-SK" dirty="0" err="1"/>
              <a:t>HaVK</a:t>
            </a:r>
            <a:r>
              <a:rPr lang="sk-SK" altLang="sk-SK" dirty="0"/>
              <a:t>;</a:t>
            </a:r>
          </a:p>
          <a:p>
            <a:pPr marL="177800" indent="-17780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úprava štruktúry dokumentu – lepšia orientácia a priradenie jednotlivých kritérií k plánovaným výzvam a aktivitám</a:t>
            </a:r>
          </a:p>
          <a:p>
            <a:pPr marL="177800" indent="-17780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zatriedenie kritérií podľa obsahového zamerania do 4 skupín </a:t>
            </a:r>
          </a:p>
          <a:p>
            <a:pPr marL="708025" lvl="1" indent="-177800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b="1" dirty="0">
                <a:solidFill>
                  <a:srgbClr val="006EB6"/>
                </a:solidFill>
              </a:rPr>
              <a:t>národné projekty;</a:t>
            </a:r>
          </a:p>
          <a:p>
            <a:pPr marL="708025" lvl="1" indent="-177800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b="1" dirty="0">
                <a:solidFill>
                  <a:srgbClr val="006EB6"/>
                </a:solidFill>
              </a:rPr>
              <a:t>komplementárne výskumno-vývojové projekty k podporeným, resp. úspešným medzinárodných výskumno-vývojovým projektom;</a:t>
            </a:r>
          </a:p>
          <a:p>
            <a:pPr marL="708025" lvl="1" indent="-177800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b="1" dirty="0">
                <a:solidFill>
                  <a:srgbClr val="006EB6"/>
                </a:solidFill>
              </a:rPr>
              <a:t>modernizácia a ďalší rozvoj výskumnej infraštruktúry a koordinácia </a:t>
            </a:r>
            <a:r>
              <a:rPr lang="sk-SK" altLang="sk-SK" b="1" dirty="0" err="1">
                <a:solidFill>
                  <a:srgbClr val="006EB6"/>
                </a:solidFill>
              </a:rPr>
              <a:t>VaV</a:t>
            </a:r>
            <a:r>
              <a:rPr lang="sk-SK" altLang="sk-SK" b="1" dirty="0">
                <a:solidFill>
                  <a:srgbClr val="006EB6"/>
                </a:solidFill>
              </a:rPr>
              <a:t> potenciálu;</a:t>
            </a:r>
          </a:p>
          <a:p>
            <a:pPr marL="708025" lvl="1" indent="-177800">
              <a:spcBef>
                <a:spcPts val="0"/>
              </a:spcBef>
              <a:spcAft>
                <a:spcPts val="1200"/>
              </a:spcAft>
              <a:defRPr/>
            </a:pPr>
            <a:r>
              <a:rPr lang="sk-SK" b="1" dirty="0">
                <a:solidFill>
                  <a:srgbClr val="006EB6"/>
                </a:solidFill>
              </a:rPr>
              <a:t>spolupráca akademického sektora s podnikateľským sektorom (aplikačnou praxou</a:t>
            </a:r>
            <a:r>
              <a:rPr lang="sk-SK" b="1" dirty="0" smtClean="0">
                <a:solidFill>
                  <a:srgbClr val="006EB6"/>
                </a:solidFill>
              </a:rPr>
              <a:t>). </a:t>
            </a:r>
            <a:endParaRPr lang="sk-SK" altLang="sk-SK" b="1" dirty="0">
              <a:solidFill>
                <a:srgbClr val="006EB6"/>
              </a:solidFill>
            </a:endParaRPr>
          </a:p>
          <a:p>
            <a:pPr marL="0" indent="0">
              <a:spcAft>
                <a:spcPts val="300"/>
              </a:spcAft>
              <a:buNone/>
              <a:defRPr/>
            </a:pPr>
            <a:r>
              <a:rPr lang="sk-SK" altLang="sk-SK" sz="1600" b="1" u="sng" cap="all" dirty="0" smtClean="0">
                <a:solidFill>
                  <a:srgbClr val="006EB6"/>
                </a:solidFill>
              </a:rPr>
              <a:t>Predmet revízie</a:t>
            </a:r>
            <a:r>
              <a:rPr lang="sk-SK" altLang="sk-SK" sz="1600" b="1" cap="all" dirty="0" smtClean="0">
                <a:solidFill>
                  <a:srgbClr val="006EB6"/>
                </a:solidFill>
              </a:rPr>
              <a:t>:  </a:t>
            </a:r>
            <a:r>
              <a:rPr lang="sk-SK" altLang="sk-SK" sz="1600" b="1" cap="all" dirty="0" smtClean="0">
                <a:solidFill>
                  <a:srgbClr val="006EB6"/>
                </a:solidFill>
                <a:latin typeface="Century Gothic"/>
              </a:rPr>
              <a:t>►  </a:t>
            </a:r>
            <a:r>
              <a:rPr lang="sk-SK" altLang="sk-SK" b="1" dirty="0" smtClean="0"/>
              <a:t>kritériá pre </a:t>
            </a:r>
            <a:r>
              <a:rPr lang="sk-SK" altLang="sk-SK" b="1" dirty="0" err="1" smtClean="0"/>
              <a:t>dopytovo-orientované</a:t>
            </a:r>
            <a:r>
              <a:rPr lang="sk-SK" altLang="sk-SK" b="1" dirty="0" smtClean="0"/>
              <a:t> projekty</a:t>
            </a:r>
          </a:p>
          <a:p>
            <a:pPr marL="714375" indent="-1778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dirty="0" smtClean="0"/>
              <a:t>poznámka </a:t>
            </a:r>
            <a:r>
              <a:rPr lang="sk-SK" altLang="sk-SK" dirty="0"/>
              <a:t>- hodnotiace kritériá pre národné projekty v kapitole 4.1 </a:t>
            </a:r>
            <a:r>
              <a:rPr lang="sk-SK" altLang="sk-SK" b="1" dirty="0"/>
              <a:t>neboli predmetom aktuálnej revízie dokumentu </a:t>
            </a:r>
            <a:r>
              <a:rPr lang="sk-SK" altLang="sk-SK" dirty="0"/>
              <a:t>predkladanej </a:t>
            </a:r>
            <a:r>
              <a:rPr lang="sk-SK" altLang="sk-SK" dirty="0" smtClean="0"/>
              <a:t>diskusiu</a:t>
            </a:r>
            <a:endParaRPr lang="sk-SK" altLang="sk-SK" dirty="0"/>
          </a:p>
        </p:txBody>
      </p:sp>
    </p:spTree>
    <p:extLst>
      <p:ext uri="{BB962C8B-B14F-4D97-AF65-F5344CB8AC3E}">
        <p14:creationId xmlns:p14="http://schemas.microsoft.com/office/powerpoint/2010/main" val="13599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3</a:t>
            </a:r>
            <a:r>
              <a:rPr lang="sk-SK" dirty="0" smtClean="0"/>
              <a:t>. </a:t>
            </a:r>
            <a:r>
              <a:rPr lang="pt-BR" dirty="0"/>
              <a:t>Hodnotiace a výberové kritériá pre projekty výskumu a vývoja OP VaI – MŠVVaŠ SR, verzia 4.0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Hodnotiace a výberové kritériá pre projekty výskumu a vývoja OP VaI – MŠVVaŠ SR, </a:t>
            </a:r>
            <a:r>
              <a:rPr lang="pt-BR" dirty="0" smtClean="0"/>
              <a:t>v</a:t>
            </a:r>
            <a:r>
              <a:rPr lang="sk-SK" dirty="0" smtClean="0"/>
              <a:t>.</a:t>
            </a:r>
            <a:r>
              <a:rPr lang="pt-BR" dirty="0" smtClean="0"/>
              <a:t> </a:t>
            </a:r>
            <a:r>
              <a:rPr lang="pt-BR" dirty="0"/>
              <a:t>4.0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107504" y="1483746"/>
            <a:ext cx="8784976" cy="5113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1600" b="1" u="sng" dirty="0"/>
              <a:t>Nastavenie nových kritérií zohľadňuje nasledovné </a:t>
            </a:r>
            <a:r>
              <a:rPr lang="sk-SK" sz="1600" b="1" u="sng" dirty="0" smtClean="0"/>
              <a:t>parametre:</a:t>
            </a:r>
            <a:endParaRPr lang="sk-SK" sz="1600" b="1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sk-SK" sz="1600" b="1" u="sng" cap="all" dirty="0" smtClean="0">
                <a:solidFill>
                  <a:srgbClr val="007AC0"/>
                </a:solidFill>
              </a:rPr>
              <a:t>Kvalita </a:t>
            </a:r>
            <a:r>
              <a:rPr lang="sk-SK" sz="1600" b="1" u="sng" cap="all" dirty="0">
                <a:solidFill>
                  <a:srgbClr val="007AC0"/>
                </a:solidFill>
              </a:rPr>
              <a:t>nastavenia kritérií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najširší okruh vstupných potencionálnych hodnotiacich okruhov z pohľadu harmonizácie a unifikácie jednotlivých kritérií vo vzťahu ku kvalitatívne náročnejšiemu nastaveniu hodnotiaceho procesu 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medzinárodnej praxe 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skúseností z doterajšej implementácie programov </a:t>
            </a:r>
            <a:r>
              <a:rPr lang="sk-SK" sz="1300" dirty="0" err="1"/>
              <a:t>VaV</a:t>
            </a:r>
            <a:endParaRPr lang="sk-SK" sz="1300" dirty="0"/>
          </a:p>
          <a:p>
            <a:pPr marL="812800" lvl="1" indent="-269875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300" dirty="0"/>
              <a:t>výber projektov vysokej kvality s dôrazom na využiteľnosť výsledkov výskumu a vývoja v praxi v oblastiach domén inteligentnej špecializácie</a:t>
            </a:r>
          </a:p>
          <a:p>
            <a:pPr marL="457200" lvl="1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600" b="1" u="sng" cap="all" dirty="0" smtClean="0">
                <a:solidFill>
                  <a:srgbClr val="007AC0"/>
                </a:solidFill>
                <a:cs typeface="ＭＳ Ｐゴシック" charset="0"/>
              </a:rPr>
              <a:t>Komplexnosť </a:t>
            </a:r>
            <a:r>
              <a:rPr lang="sk-SK" sz="1600" b="1" u="sng" cap="all" dirty="0">
                <a:solidFill>
                  <a:srgbClr val="007AC0"/>
                </a:solidFill>
                <a:cs typeface="ＭＳ Ｐゴシック" charset="0"/>
              </a:rPr>
              <a:t>nastavenia </a:t>
            </a:r>
          </a:p>
          <a:p>
            <a:pPr marL="444500" lvl="1" indent="-177800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dirty="0"/>
              <a:t>najširší okruh relevantných hodnotených aspektov, </a:t>
            </a:r>
          </a:p>
          <a:p>
            <a:pPr marL="990600" lvl="2" indent="-177800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200" dirty="0"/>
              <a:t>eliminačný charakter kritérií</a:t>
            </a:r>
          </a:p>
          <a:p>
            <a:pPr marL="990600" lvl="2" indent="-177800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200" dirty="0"/>
              <a:t>bodové zvýhodnenia výskumno-vývojových zámerov </a:t>
            </a:r>
          </a:p>
          <a:p>
            <a:pPr marL="990600" lvl="2" indent="-177800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200" dirty="0"/>
              <a:t>rozšírenie vecného obsahu hodnotenia </a:t>
            </a:r>
          </a:p>
          <a:p>
            <a:pPr marL="990600" lvl="2" indent="-177800"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200" dirty="0"/>
              <a:t>ľahšie overenie komplexného posúdenia jednotlivých oblastí </a:t>
            </a:r>
            <a:r>
              <a:rPr lang="sk-SK" sz="1200" dirty="0" smtClean="0"/>
              <a:t>kritérií</a:t>
            </a:r>
          </a:p>
          <a:p>
            <a:pPr marL="457200" lvl="1" indent="-4572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600" b="1" u="sng" cap="all" dirty="0" smtClean="0">
                <a:solidFill>
                  <a:srgbClr val="007AC0"/>
                </a:solidFill>
                <a:cs typeface="ＭＳ Ｐゴシック" charset="0"/>
              </a:rPr>
              <a:t>Znížená </a:t>
            </a:r>
            <a:r>
              <a:rPr lang="sk-SK" sz="1600" b="1" u="sng" cap="all" dirty="0">
                <a:solidFill>
                  <a:srgbClr val="007AC0"/>
                </a:solidFill>
                <a:cs typeface="ＭＳ Ｐゴシック" charset="0"/>
              </a:rPr>
              <a:t>miera subjektivity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detailnejšie zadefinovanie aplikácie jednotlivých kritérií a tým eliminovanie rizika miery subjektivity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zvýšenie miery transparentnosti a účelnosti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nevyhnutnú subjektívnosť jednotlivých hodnotiacich kritérií vyvážiť vysokou mierou odbornosti a skúsenosti odborného hodnotiteľa na ktorého výber budú kladené oveľa vyššie nároky oproti minulosti</a:t>
            </a:r>
          </a:p>
          <a:p>
            <a:pPr marL="812800" lvl="1" indent="-269875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sk-SK" sz="1300" dirty="0"/>
              <a:t>tendencia znížiť váhu tých kritérií, ktoré sa javia ako najsubjektívnejšie</a:t>
            </a:r>
            <a:r>
              <a:rPr lang="sk-SK" sz="1300" dirty="0" smtClean="0"/>
              <a:t>.</a:t>
            </a:r>
            <a:endParaRPr lang="sk-SK" sz="1300" dirty="0"/>
          </a:p>
        </p:txBody>
      </p:sp>
    </p:spTree>
    <p:extLst>
      <p:ext uri="{BB962C8B-B14F-4D97-AF65-F5344CB8AC3E}">
        <p14:creationId xmlns:p14="http://schemas.microsoft.com/office/powerpoint/2010/main" val="356207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3</a:t>
            </a:r>
            <a:r>
              <a:rPr lang="sk-SK" dirty="0" smtClean="0"/>
              <a:t>. </a:t>
            </a:r>
            <a:r>
              <a:rPr lang="pt-BR" dirty="0"/>
              <a:t>Hodnotiace a výberové kritériá pre projekty výskumu a vývoja OP VaI – MŠVVaŠ SR, verzia 4.0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VPLYV Hodnotiacich a výberových kritérií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107504" y="1483746"/>
            <a:ext cx="8784976" cy="5113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1600" dirty="0" smtClean="0"/>
              <a:t>Okrem </a:t>
            </a:r>
            <a:r>
              <a:rPr lang="sk-SK" sz="1600" dirty="0"/>
              <a:t>nastavenia samotných hodnotiacich a výberových kritérií, bude na ich správne a transparentné aplikovanie vplývať najmä nasledovné</a:t>
            </a:r>
            <a:r>
              <a:rPr lang="sk-SK" sz="1600" dirty="0" smtClean="0"/>
              <a:t>:</a:t>
            </a:r>
          </a:p>
          <a:p>
            <a:pPr marL="0" indent="0">
              <a:buNone/>
            </a:pPr>
            <a:endParaRPr lang="sk-SK" sz="700" dirty="0"/>
          </a:p>
          <a:p>
            <a:pPr marL="444500" indent="-285750" algn="just"/>
            <a:r>
              <a:rPr lang="sk-SK" sz="1600" b="1" u="sng" dirty="0" smtClean="0">
                <a:solidFill>
                  <a:srgbClr val="007AC0"/>
                </a:solidFill>
              </a:rPr>
              <a:t>Príručka </a:t>
            </a:r>
            <a:r>
              <a:rPr lang="sk-SK" sz="1600" b="1" u="sng" dirty="0">
                <a:solidFill>
                  <a:srgbClr val="007AC0"/>
                </a:solidFill>
              </a:rPr>
              <a:t>pre odborných hodnotiteľov</a:t>
            </a:r>
            <a:r>
              <a:rPr lang="sk-SK" sz="1600" b="1" dirty="0">
                <a:solidFill>
                  <a:srgbClr val="007AC0"/>
                </a:solidFill>
              </a:rPr>
              <a:t> </a:t>
            </a:r>
            <a:r>
              <a:rPr lang="sk-SK" sz="1600" dirty="0"/>
              <a:t>a jej štruktúra a </a:t>
            </a:r>
            <a:r>
              <a:rPr lang="sk-SK" sz="1600" dirty="0" smtClean="0"/>
              <a:t>nastavenie, </a:t>
            </a:r>
            <a:r>
              <a:rPr lang="sk-SK" sz="1600" dirty="0"/>
              <a:t>aby hodnotiteľovi poskytovala jasné a konkrétne inštrukcie k hodnoteniu s popisom možných aspektov a variant hodnotenia a čo najexaktnejšie popisovala spôsob aplikácie aj subjektívne položených hodnotiacich kritérií.</a:t>
            </a:r>
          </a:p>
          <a:p>
            <a:pPr marL="444500" indent="-285750" algn="just"/>
            <a:r>
              <a:rPr lang="sk-SK" sz="1600" b="1" u="sng" dirty="0" smtClean="0">
                <a:solidFill>
                  <a:srgbClr val="007AC0"/>
                </a:solidFill>
              </a:rPr>
              <a:t>Databáza </a:t>
            </a:r>
            <a:r>
              <a:rPr lang="sk-SK" sz="1600" b="1" u="sng" dirty="0">
                <a:solidFill>
                  <a:srgbClr val="007AC0"/>
                </a:solidFill>
              </a:rPr>
              <a:t>odborných hodnotiteľov</a:t>
            </a:r>
            <a:r>
              <a:rPr lang="sk-SK" sz="1600" dirty="0">
                <a:solidFill>
                  <a:schemeClr val="accent5"/>
                </a:solidFill>
              </a:rPr>
              <a:t>,</a:t>
            </a:r>
            <a:r>
              <a:rPr lang="sk-SK" sz="1600" dirty="0"/>
              <a:t> v rámci ktorej budú hodnotitelia rozdelení podľa zamerania domén inteligentnej špecializácie, pričom do jednotlivých častí budú hodnotitelia zaraďovaní podľa svojej odbornosti zodpovedajúcej minimálne jednej doméne.</a:t>
            </a:r>
          </a:p>
          <a:p>
            <a:pPr marL="444500" indent="-285750" algn="just"/>
            <a:r>
              <a:rPr lang="sk-SK" sz="1600" b="1" u="sng" dirty="0" smtClean="0">
                <a:solidFill>
                  <a:srgbClr val="007AC0"/>
                </a:solidFill>
              </a:rPr>
              <a:t>Odbornosť </a:t>
            </a:r>
            <a:r>
              <a:rPr lang="sk-SK" sz="1600" b="1" u="sng" dirty="0">
                <a:solidFill>
                  <a:srgbClr val="007AC0"/>
                </a:solidFill>
              </a:rPr>
              <a:t>odborných hodnotiteľov</a:t>
            </a:r>
            <a:r>
              <a:rPr lang="sk-SK" sz="1600" b="1" dirty="0">
                <a:solidFill>
                  <a:srgbClr val="007AC0"/>
                </a:solidFill>
              </a:rPr>
              <a:t> </a:t>
            </a:r>
            <a:r>
              <a:rPr lang="sk-SK" sz="1600" dirty="0"/>
              <a:t>zabezpečiť prostredníctvom novej výzvy na odborných hodnotiteľov, zaraďovania hodnotiteľov do databázy na základe nových a výrazne náročnejších podmienok týkajúcich sa doterajšej praxe, skúsenosti a výstupov v oblasti výskumu a vývoja.</a:t>
            </a:r>
          </a:p>
          <a:p>
            <a:pPr marL="444500" indent="-285750" algn="just"/>
            <a:r>
              <a:rPr lang="sk-SK" sz="1600" b="1" u="sng" dirty="0" smtClean="0">
                <a:solidFill>
                  <a:srgbClr val="007AC0"/>
                </a:solidFill>
              </a:rPr>
              <a:t>Eliminovať </a:t>
            </a:r>
            <a:r>
              <a:rPr lang="sk-SK" sz="1600" b="1" u="sng" dirty="0">
                <a:solidFill>
                  <a:srgbClr val="007AC0"/>
                </a:solidFill>
              </a:rPr>
              <a:t>konflikt záujmov</a:t>
            </a:r>
            <a:r>
              <a:rPr lang="sk-SK" sz="1600" b="1" dirty="0">
                <a:solidFill>
                  <a:srgbClr val="007AC0"/>
                </a:solidFill>
              </a:rPr>
              <a:t> </a:t>
            </a:r>
            <a:r>
              <a:rPr lang="sk-SK" sz="1600" dirty="0"/>
              <a:t>v zmysle dokumentu </a:t>
            </a:r>
            <a:r>
              <a:rPr lang="sk-SK" sz="1600" i="1" dirty="0"/>
              <a:t>"Akčný plán na posilnenie transparentnosti a zjednodušenia implementácie EŠIF" </a:t>
            </a:r>
            <a:r>
              <a:rPr lang="sk-SK" sz="1600" dirty="0"/>
              <a:t>a to v súlade s kapitolou 4.2 Stanovenie štandardov kvality a odbornosť hodnotiteľov.</a:t>
            </a:r>
          </a:p>
        </p:txBody>
      </p:sp>
    </p:spTree>
    <p:extLst>
      <p:ext uri="{BB962C8B-B14F-4D97-AF65-F5344CB8AC3E}">
        <p14:creationId xmlns:p14="http://schemas.microsoft.com/office/powerpoint/2010/main" val="309818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3</a:t>
            </a:r>
            <a:r>
              <a:rPr lang="sk-SK" dirty="0" smtClean="0"/>
              <a:t>. </a:t>
            </a:r>
            <a:r>
              <a:rPr lang="pt-BR" dirty="0"/>
              <a:t>Hodnotiace a výberové kritériá pre projekty výskumu a vývoja OP VaI – MŠVVaŠ SR, verzia 4.0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Pripomienkovanie členmi MV OP </a:t>
            </a:r>
            <a:r>
              <a:rPr lang="sk-SK" dirty="0" err="1"/>
              <a:t>VaI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179512" y="1483746"/>
            <a:ext cx="8856984" cy="5185614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sk-SK" altLang="sk-SK" sz="1600" b="1" u="sng" cap="all" dirty="0">
                <a:solidFill>
                  <a:srgbClr val="007AC0"/>
                </a:solidFill>
              </a:rPr>
              <a:t>Všeobecné informácie</a:t>
            </a:r>
          </a:p>
          <a:p>
            <a:pPr marL="177800" lvl="1" indent="-17780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predložené na pripomienkové konanie – </a:t>
            </a:r>
            <a:r>
              <a:rPr lang="sk-SK" altLang="sk-SK" b="1" dirty="0"/>
              <a:t>11. 1. 2018</a:t>
            </a:r>
          </a:p>
          <a:p>
            <a:pPr marL="177800" lvl="1" indent="-17780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ukončenie pripomienkového konania – </a:t>
            </a:r>
            <a:r>
              <a:rPr lang="sk-SK" altLang="sk-SK" b="1" dirty="0"/>
              <a:t>18. 1. 2018 </a:t>
            </a:r>
            <a:r>
              <a:rPr lang="sk-SK" altLang="sk-SK" dirty="0"/>
              <a:t>(po termíne zaslané tromi subjektmi – všetky zohľadnené vo vyhodnotení)</a:t>
            </a:r>
          </a:p>
          <a:p>
            <a:pPr marL="177800" lvl="1" indent="-17780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predložených </a:t>
            </a:r>
            <a:r>
              <a:rPr lang="sk-SK" altLang="sk-SK" dirty="0" smtClean="0"/>
              <a:t>101 </a:t>
            </a:r>
            <a:r>
              <a:rPr lang="sk-SK" altLang="sk-SK" dirty="0"/>
              <a:t>pripomienok (k národným </a:t>
            </a:r>
            <a:r>
              <a:rPr lang="sk-SK" altLang="sk-SK" dirty="0" smtClean="0"/>
              <a:t>projektom z toho </a:t>
            </a:r>
            <a:r>
              <a:rPr lang="sk-SK" altLang="sk-SK" dirty="0"/>
              <a:t>13) </a:t>
            </a:r>
          </a:p>
          <a:p>
            <a:pPr marL="1614488" lvl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zásadných – </a:t>
            </a:r>
            <a:r>
              <a:rPr lang="sk-SK" altLang="sk-SK" dirty="0" smtClean="0"/>
              <a:t>95</a:t>
            </a:r>
            <a:endParaRPr lang="sk-SK" altLang="sk-SK" dirty="0"/>
          </a:p>
          <a:p>
            <a:pPr marL="1614488" lvl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obyčajných - </a:t>
            </a:r>
            <a:r>
              <a:rPr lang="sk-SK" altLang="sk-SK" dirty="0" smtClean="0"/>
              <a:t>6</a:t>
            </a:r>
            <a:endParaRPr lang="sk-SK" altLang="sk-SK" dirty="0"/>
          </a:p>
          <a:p>
            <a:pPr marL="1614488" lvl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akceptovaných – </a:t>
            </a:r>
            <a:r>
              <a:rPr lang="sk-SK" altLang="sk-SK" dirty="0" smtClean="0"/>
              <a:t>65</a:t>
            </a:r>
            <a:endParaRPr lang="sk-SK" altLang="sk-SK" dirty="0"/>
          </a:p>
          <a:p>
            <a:pPr marL="1614488" lvl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čiastočne akceptovaných - 5</a:t>
            </a:r>
          </a:p>
          <a:p>
            <a:pPr marL="1614488" lvl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dirty="0"/>
              <a:t>neakceptovaných -   15</a:t>
            </a:r>
          </a:p>
          <a:p>
            <a:pPr marL="174625" lvl="1" indent="-174625">
              <a:spcBef>
                <a:spcPts val="0"/>
              </a:spcBef>
              <a:spcAft>
                <a:spcPts val="0"/>
              </a:spcAft>
              <a:buNone/>
              <a:tabLst>
                <a:tab pos="179388" algn="l"/>
              </a:tabLst>
              <a:defRPr/>
            </a:pPr>
            <a:r>
              <a:rPr lang="sk-SK" altLang="sk-SK" dirty="0"/>
              <a:t>-  </a:t>
            </a:r>
            <a:r>
              <a:rPr lang="sk-SK" altLang="sk-SK" dirty="0" smtClean="0"/>
              <a:t>zvyšné pripomienky (3) </a:t>
            </a:r>
            <a:r>
              <a:rPr lang="sk-SK" altLang="sk-SK" dirty="0"/>
              <a:t>boli nezaradené vzhľadom na ich charakter – otázky, konštatovania, resp. sa týkali </a:t>
            </a:r>
            <a:r>
              <a:rPr lang="sk-SK" altLang="sk-SK" dirty="0" smtClean="0"/>
              <a:t>častí, ktoré </a:t>
            </a:r>
            <a:r>
              <a:rPr lang="sk-SK" altLang="sk-SK" dirty="0"/>
              <a:t>nepodliehali zmene</a:t>
            </a:r>
          </a:p>
          <a:p>
            <a:pPr marL="457200" lvl="1" indent="0">
              <a:buNone/>
              <a:defRPr/>
            </a:pPr>
            <a:endParaRPr lang="sk-SK" altLang="sk-SK" sz="11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altLang="sk-SK" sz="1600" b="1" u="sng" cap="all" dirty="0">
                <a:solidFill>
                  <a:srgbClr val="007AC0"/>
                </a:solidFill>
              </a:rPr>
              <a:t>Zameranie pripomienok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b="1" u="sng" dirty="0"/>
              <a:t>všeobecné</a:t>
            </a:r>
            <a:r>
              <a:rPr lang="sk-SK" altLang="sk-SK" u="sng" dirty="0"/>
              <a:t> </a:t>
            </a:r>
            <a:r>
              <a:rPr lang="sk-SK" altLang="sk-SK" dirty="0"/>
              <a:t>– týkajúce sa hodnotiaceho procesu ako celku, doplnkových dokumentov a komplexného prístupu pre posúdenie </a:t>
            </a:r>
            <a:r>
              <a:rPr lang="sk-SK" altLang="sk-SK" dirty="0" err="1"/>
              <a:t>HaVK</a:t>
            </a:r>
            <a:r>
              <a:rPr lang="sk-SK" altLang="sk-SK" dirty="0"/>
              <a:t> v kontexte ďalších dokumentov pre zabezpečenie systémového zlepšenia hodnotiaceho procesu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b="1" u="sng" dirty="0"/>
              <a:t>k jednotlivým kritériám </a:t>
            </a:r>
            <a:r>
              <a:rPr lang="sk-SK" altLang="sk-SK" b="1" dirty="0"/>
              <a:t>– </a:t>
            </a:r>
            <a:r>
              <a:rPr lang="sk-SK" altLang="sk-SK" dirty="0"/>
              <a:t>najmä vo vzťahu k úprava textácie, spojenie dvoch kritérií do jedného, úprava bodovania, nejednoznačný opis aplikácie – potrebná ďalšia diskusia k s partnermi pre finalizáciu kritérií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sk-SK" altLang="sk-SK" b="1" u="sng" dirty="0"/>
              <a:t>k analýze </a:t>
            </a:r>
            <a:r>
              <a:rPr lang="sk-SK" altLang="sk-SK" dirty="0"/>
              <a:t>– bude ešte predmetom ďalšieho doplnenia príkladov z ďalších krajín, diskusie vychádzajúcej zo zasadnutia MV pre OP </a:t>
            </a:r>
            <a:r>
              <a:rPr lang="sk-SK" altLang="sk-SK" dirty="0" err="1"/>
              <a:t>VaI</a:t>
            </a:r>
            <a:r>
              <a:rPr lang="sk-SK" altLang="sk-SK" dirty="0"/>
              <a:t> a predložených pripomienok ako aj plánovanej diskusie v rámci pracovnej skupiny </a:t>
            </a:r>
          </a:p>
        </p:txBody>
      </p:sp>
    </p:spTree>
    <p:extLst>
      <p:ext uri="{BB962C8B-B14F-4D97-AF65-F5344CB8AC3E}">
        <p14:creationId xmlns:p14="http://schemas.microsoft.com/office/powerpoint/2010/main" val="265661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-10999" y="1411762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3</a:t>
            </a:r>
            <a:r>
              <a:rPr lang="sk-SK" dirty="0" smtClean="0"/>
              <a:t>. </a:t>
            </a:r>
            <a:r>
              <a:rPr lang="pt-BR" dirty="0"/>
              <a:t>Hodnotiace a výberové kritériá pre projekty výskumu a vývoja OP VaI – MŠVVaŠ SR, verzia 4.0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Ďalšie plánované aktivity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827584" y="1988840"/>
            <a:ext cx="7920880" cy="3744416"/>
          </a:xfrm>
        </p:spPr>
        <p:txBody>
          <a:bodyPr>
            <a:noAutofit/>
          </a:bodyPr>
          <a:lstStyle/>
          <a:p>
            <a:pPr marL="261938" indent="-261938">
              <a:buFontTx/>
              <a:buChar char="-"/>
              <a:defRPr/>
            </a:pPr>
            <a:endParaRPr lang="sk-SK" altLang="sk-SK" sz="200" b="1" dirty="0" smtClean="0">
              <a:solidFill>
                <a:srgbClr val="007AC0"/>
              </a:solidFill>
            </a:endParaRPr>
          </a:p>
          <a:p>
            <a:pPr marL="261938" indent="-261938">
              <a:buFontTx/>
              <a:buChar char="-"/>
              <a:defRPr/>
            </a:pPr>
            <a:endParaRPr lang="sk-SK" altLang="sk-SK" sz="1800" b="1" dirty="0" smtClean="0">
              <a:solidFill>
                <a:srgbClr val="007AC0"/>
              </a:solidFill>
            </a:endParaRPr>
          </a:p>
          <a:p>
            <a:pPr marL="261938" indent="-261938">
              <a:buFontTx/>
              <a:buChar char="-"/>
              <a:defRPr/>
            </a:pPr>
            <a:r>
              <a:rPr lang="sk-SK" altLang="sk-SK" sz="1800" b="1" dirty="0" smtClean="0">
                <a:solidFill>
                  <a:srgbClr val="007AC0"/>
                </a:solidFill>
              </a:rPr>
              <a:t>pokračovanie </a:t>
            </a:r>
            <a:r>
              <a:rPr lang="sk-SK" altLang="sk-SK" sz="1800" b="1" dirty="0">
                <a:solidFill>
                  <a:srgbClr val="007AC0"/>
                </a:solidFill>
              </a:rPr>
              <a:t>dialógu s </a:t>
            </a:r>
            <a:r>
              <a:rPr lang="sk-SK" altLang="sk-SK" sz="1800" b="1" dirty="0" smtClean="0">
                <a:solidFill>
                  <a:srgbClr val="007AC0"/>
                </a:solidFill>
              </a:rPr>
              <a:t>partnermi</a:t>
            </a:r>
          </a:p>
          <a:p>
            <a:pPr marL="261938" indent="-261938">
              <a:buFontTx/>
              <a:buChar char="-"/>
              <a:defRPr/>
            </a:pPr>
            <a:endParaRPr lang="sk-SK" altLang="sk-SK" sz="1800" b="1" dirty="0" smtClean="0">
              <a:solidFill>
                <a:srgbClr val="007AC0"/>
              </a:solidFill>
            </a:endParaRPr>
          </a:p>
          <a:p>
            <a:pPr marL="261938" indent="-261938">
              <a:buFontTx/>
              <a:buChar char="-"/>
              <a:defRPr/>
            </a:pPr>
            <a:r>
              <a:rPr lang="sk-SK" altLang="sk-SK" sz="1800" b="1" dirty="0" smtClean="0">
                <a:solidFill>
                  <a:srgbClr val="007AC0"/>
                </a:solidFill>
              </a:rPr>
              <a:t>doplňujúce </a:t>
            </a:r>
            <a:r>
              <a:rPr lang="sk-SK" altLang="sk-SK" sz="1800" b="1" dirty="0">
                <a:solidFill>
                  <a:srgbClr val="007AC0"/>
                </a:solidFill>
              </a:rPr>
              <a:t>pripomienky k upraveným dokumentom</a:t>
            </a:r>
          </a:p>
          <a:p>
            <a:pPr marL="0" indent="0" algn="just">
              <a:buNone/>
              <a:defRPr/>
            </a:pPr>
            <a:endParaRPr lang="sk-SK" altLang="sk-SK" sz="1800" dirty="0" smtClean="0"/>
          </a:p>
          <a:p>
            <a:pPr marL="0" indent="0" algn="ctr">
              <a:buNone/>
              <a:defRPr/>
            </a:pPr>
            <a:r>
              <a:rPr lang="sk-SK" altLang="sk-SK" sz="1800" dirty="0" smtClean="0"/>
              <a:t>Priestor </a:t>
            </a:r>
            <a:r>
              <a:rPr lang="sk-SK" altLang="sk-SK" sz="1800" dirty="0"/>
              <a:t>na zaslanie doplňujúcich pripomienok k upraveným dokumentom je v termíne do </a:t>
            </a:r>
            <a:r>
              <a:rPr lang="sk-SK" altLang="sk-SK" sz="1800" b="1" u="sng" dirty="0" smtClean="0"/>
              <a:t>2.2.2018</a:t>
            </a:r>
            <a:r>
              <a:rPr lang="sk-SK" altLang="sk-SK" sz="1800" b="1" dirty="0" smtClean="0"/>
              <a:t> </a:t>
            </a:r>
            <a:r>
              <a:rPr lang="sk-SK" altLang="sk-SK" sz="1800" dirty="0"/>
              <a:t>na adresu </a:t>
            </a:r>
            <a:r>
              <a:rPr lang="sk-SK" altLang="sk-SK" sz="1800" b="1" u="sng" dirty="0"/>
              <a:t>opvai@minedu.sk</a:t>
            </a:r>
          </a:p>
        </p:txBody>
      </p:sp>
    </p:spTree>
    <p:extLst>
      <p:ext uri="{BB962C8B-B14F-4D97-AF65-F5344CB8AC3E}">
        <p14:creationId xmlns:p14="http://schemas.microsoft.com/office/powerpoint/2010/main" val="25178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Informácia o aktuálnom stave implementácie OP VaI</a:t>
            </a:r>
          </a:p>
        </p:txBody>
      </p:sp>
    </p:spTree>
    <p:extLst>
      <p:ext uri="{BB962C8B-B14F-4D97-AF65-F5344CB8AC3E}">
        <p14:creationId xmlns:p14="http://schemas.microsoft.com/office/powerpoint/2010/main" val="223570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4</a:t>
            </a:r>
            <a:r>
              <a:rPr lang="pt-BR" dirty="0" smtClean="0"/>
              <a:t>.</a:t>
            </a:r>
            <a:r>
              <a:rPr lang="sk-SK" dirty="0" smtClean="0"/>
              <a:t> </a:t>
            </a:r>
            <a:r>
              <a:rPr lang="pt-BR" dirty="0"/>
              <a:t>Informácia o aktuálnom stave implementácie OP </a:t>
            </a:r>
            <a:r>
              <a:rPr lang="pt-BR" dirty="0" smtClean="0"/>
              <a:t>VaI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200" dirty="0" smtClean="0"/>
              <a:t/>
            </a:r>
            <a:br>
              <a:rPr lang="sk-SK" sz="2200" dirty="0" smtClean="0"/>
            </a:br>
            <a:r>
              <a:rPr lang="sk-SK" dirty="0"/>
              <a:t>Vyhlásené </a:t>
            </a:r>
            <a:r>
              <a:rPr lang="sk-SK" dirty="0" smtClean="0"/>
              <a:t>výzvy a vyzvania v rámci OP V</a:t>
            </a:r>
            <a:r>
              <a:rPr lang="sk-SK" cap="none" dirty="0" smtClean="0"/>
              <a:t>a</a:t>
            </a:r>
            <a:r>
              <a:rPr lang="sk-SK" dirty="0" smtClean="0"/>
              <a:t>I</a:t>
            </a:r>
            <a:r>
              <a:rPr lang="sk-SK" sz="2200" dirty="0"/>
              <a:t/>
            </a:r>
            <a:br>
              <a:rPr lang="sk-SK" sz="2200" dirty="0"/>
            </a:br>
            <a:endParaRPr lang="sk-SK" sz="2200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897514"/>
              </p:ext>
            </p:extLst>
          </p:nvPr>
        </p:nvGraphicFramePr>
        <p:xfrm>
          <a:off x="142875" y="1569690"/>
          <a:ext cx="8858250" cy="401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9" name="Pracovný hárok" r:id="rId4" imgW="8858351" imgH="4019510" progId="Excel.Sheet.12">
                  <p:embed/>
                </p:oleObj>
              </mc:Choice>
              <mc:Fallback>
                <p:oleObj name="Pracovný hárok" r:id="rId4" imgW="8858351" imgH="40195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875" y="1569690"/>
                        <a:ext cx="8858250" cy="401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272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4</a:t>
            </a:r>
            <a:r>
              <a:rPr lang="pt-BR" dirty="0" smtClean="0"/>
              <a:t>.</a:t>
            </a:r>
            <a:r>
              <a:rPr lang="sk-SK" dirty="0" smtClean="0"/>
              <a:t> </a:t>
            </a:r>
            <a:r>
              <a:rPr lang="pt-BR" dirty="0"/>
              <a:t>Informácia o aktuálnom stave implementácie OP </a:t>
            </a:r>
            <a:r>
              <a:rPr lang="pt-BR" dirty="0" smtClean="0"/>
              <a:t>VaI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Prehľad Žiadostí o NFP </a:t>
            </a:r>
            <a:r>
              <a:rPr lang="pl-PL" dirty="0"/>
              <a:t>v rámci jednotlivých </a:t>
            </a:r>
            <a:r>
              <a:rPr lang="pl-PL" dirty="0" smtClean="0"/>
              <a:t>Prioritných osí</a:t>
            </a:r>
            <a:endParaRPr lang="sk-SK" sz="2200" dirty="0"/>
          </a:p>
        </p:txBody>
      </p:sp>
      <p:graphicFrame>
        <p:nvGraphicFramePr>
          <p:cNvPr id="10" name="Tabuľ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530044"/>
              </p:ext>
            </p:extLst>
          </p:nvPr>
        </p:nvGraphicFramePr>
        <p:xfrm>
          <a:off x="395536" y="1700808"/>
          <a:ext cx="8352928" cy="3766809"/>
        </p:xfrm>
        <a:graphic>
          <a:graphicData uri="http://schemas.openxmlformats.org/drawingml/2006/table">
            <a:tbl>
              <a:tblPr/>
              <a:tblGrid>
                <a:gridCol w="1314048"/>
                <a:gridCol w="588105"/>
                <a:gridCol w="1249723"/>
                <a:gridCol w="588105"/>
                <a:gridCol w="1093507"/>
                <a:gridCol w="588105"/>
                <a:gridCol w="1093507"/>
                <a:gridCol w="588105"/>
                <a:gridCol w="1249723"/>
              </a:tblGrid>
              <a:tr h="799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Prijaté ŽoNFP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Schválené ŽoNFP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V procese konania o ŽoNFP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B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Neschávlené ŽoNFP / zastavené konanie / stiahnuté žiadateľom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34707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počet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EUR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počet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/>
                        </a:rPr>
                        <a:t>EUR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počet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B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8B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počet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39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1_MŠVVaŠ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319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1 510 573 091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401 091 832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124 086 208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219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985 395 051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00797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1_MH SR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537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519 756 149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289 416 345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20 549 020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183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209 790 795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00797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2_MŠVVaŠ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35 476 724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5 566 043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29 910 680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00797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2_MH SR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8 042 859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4 361 163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3 681 695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77658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341 027 883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393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235 301 351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406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84 616 794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21 109 738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12365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25 263 534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22 266 605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1 450 506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1 546 423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3550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PO 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39 484 482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33 559 758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5 924 725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04918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SPOLU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1 852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2 479 624 722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838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991 563 097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260 613 208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547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1 227 448 427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135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4</a:t>
            </a:r>
            <a:r>
              <a:rPr lang="pt-BR" dirty="0" smtClean="0"/>
              <a:t>.</a:t>
            </a:r>
            <a:r>
              <a:rPr lang="sk-SK" dirty="0" smtClean="0"/>
              <a:t> </a:t>
            </a:r>
            <a:r>
              <a:rPr lang="pt-BR" dirty="0"/>
              <a:t>Informácia o aktuálnom stave implementácie OP </a:t>
            </a:r>
            <a:r>
              <a:rPr lang="pt-BR" dirty="0" smtClean="0"/>
              <a:t>VaI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200" dirty="0" smtClean="0"/>
              <a:t/>
            </a:r>
            <a:br>
              <a:rPr lang="sk-SK" sz="2200" dirty="0" smtClean="0"/>
            </a:br>
            <a:r>
              <a:rPr lang="sk-SK" dirty="0" smtClean="0"/>
              <a:t>Alokované a voľné prostriedky </a:t>
            </a:r>
            <a:r>
              <a:rPr lang="sk-SK" dirty="0"/>
              <a:t>OP </a:t>
            </a:r>
            <a:r>
              <a:rPr lang="sk-SK" dirty="0" smtClean="0"/>
              <a:t>VaI</a:t>
            </a:r>
            <a:r>
              <a:rPr lang="sk-SK" sz="2200" dirty="0" smtClean="0"/>
              <a:t/>
            </a:r>
            <a:br>
              <a:rPr lang="sk-SK" sz="2200" dirty="0" smtClean="0"/>
            </a:br>
            <a:endParaRPr lang="sk-SK" sz="2200" dirty="0"/>
          </a:p>
        </p:txBody>
      </p:sp>
      <p:sp>
        <p:nvSpPr>
          <p:cNvPr id="8" name="Zástupný symbol obsahu 3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280920" cy="3888432"/>
          </a:xfrm>
        </p:spPr>
        <p:txBody>
          <a:bodyPr>
            <a:normAutofit/>
          </a:bodyPr>
          <a:lstStyle/>
          <a:p>
            <a:r>
              <a:rPr lang="sk-SK" b="1" dirty="0" smtClean="0"/>
              <a:t>Aktuálny prehľad </a:t>
            </a:r>
            <a:r>
              <a:rPr lang="sk-SK" b="1" dirty="0"/>
              <a:t>alokovaných a voľných prostriedkov OP VaI (v </a:t>
            </a:r>
            <a:r>
              <a:rPr lang="sk-SK" b="1" dirty="0" smtClean="0"/>
              <a:t>%)</a:t>
            </a:r>
            <a:endParaRPr lang="sk-SK" b="1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511262"/>
              </p:ext>
            </p:extLst>
          </p:nvPr>
        </p:nvGraphicFramePr>
        <p:xfrm>
          <a:off x="899592" y="2060848"/>
          <a:ext cx="727280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663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4</a:t>
            </a:r>
            <a:r>
              <a:rPr lang="pt-BR" dirty="0" smtClean="0"/>
              <a:t>.</a:t>
            </a:r>
            <a:r>
              <a:rPr lang="sk-SK" dirty="0" smtClean="0"/>
              <a:t> </a:t>
            </a:r>
            <a:r>
              <a:rPr lang="pt-BR" dirty="0"/>
              <a:t>Informácia o aktuálnom stave implementácie OP </a:t>
            </a:r>
            <a:r>
              <a:rPr lang="pt-BR" dirty="0" smtClean="0"/>
              <a:t>VaI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200" dirty="0" smtClean="0"/>
              <a:t>Kontrahovanie a Čerpanie OP VaI </a:t>
            </a:r>
            <a:endParaRPr lang="sk-SK" sz="2200" b="0" cap="none" dirty="0">
              <a:effectLst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638387"/>
              </p:ext>
            </p:extLst>
          </p:nvPr>
        </p:nvGraphicFramePr>
        <p:xfrm>
          <a:off x="377130" y="1700808"/>
          <a:ext cx="851535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9" name="Pracovný hárok" r:id="rId4" imgW="8515249" imgH="3772022" progId="Excel.Sheet.12">
                  <p:embed/>
                </p:oleObj>
              </mc:Choice>
              <mc:Fallback>
                <p:oleObj name="Pracovný hárok" r:id="rId4" imgW="8515249" imgH="37720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7130" y="1700808"/>
                        <a:ext cx="8515350" cy="377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263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4</a:t>
            </a:r>
            <a:r>
              <a:rPr lang="pt-BR" dirty="0"/>
              <a:t>.</a:t>
            </a:r>
            <a:r>
              <a:rPr lang="sk-SK" dirty="0"/>
              <a:t> </a:t>
            </a:r>
            <a:r>
              <a:rPr lang="pt-BR" dirty="0"/>
              <a:t>Informácia o aktuálnom stave implementácie OP VaI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Finančne </a:t>
            </a:r>
            <a:r>
              <a:rPr lang="sk-SK" dirty="0" smtClean="0"/>
              <a:t>Nástroje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611560" y="1628800"/>
            <a:ext cx="7992888" cy="388843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k-SK" dirty="0" smtClean="0"/>
          </a:p>
          <a:p>
            <a:pPr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k-SK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k-SK" b="1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sk-SK" b="1" dirty="0" smtClean="0">
              <a:solidFill>
                <a:srgbClr val="FF000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539552" y="1628800"/>
            <a:ext cx="80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67B346"/>
              </a:buClr>
            </a:pPr>
            <a:r>
              <a:rPr lang="sk-SK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Použitie finančných nástrojov (v EUR</a:t>
            </a:r>
            <a:r>
              <a:rPr lang="en-GB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; E</a:t>
            </a:r>
            <a:r>
              <a:rPr lang="sk-SK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Ú </a:t>
            </a:r>
            <a:r>
              <a:rPr lang="en-GB" sz="16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zdroj</a:t>
            </a:r>
            <a:r>
              <a:rPr lang="sk-SK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 </a:t>
            </a:r>
          </a:p>
        </p:txBody>
      </p:sp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38599"/>
              </p:ext>
            </p:extLst>
          </p:nvPr>
        </p:nvGraphicFramePr>
        <p:xfrm>
          <a:off x="251521" y="2132858"/>
          <a:ext cx="8640958" cy="3384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70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415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13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58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233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1276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50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effectLst/>
                          <a:latin typeface="Century Gothic" panose="020B0502020202020204" pitchFamily="34" charset="0"/>
                        </a:rPr>
                        <a:t>Prioritná os/priorita únie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effectLst/>
                          <a:latin typeface="Century Gothic" panose="020B0502020202020204" pitchFamily="34" charset="0"/>
                        </a:rPr>
                        <a:t>Alokácia výzvy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effectLst/>
                          <a:latin typeface="Century Gothic" panose="020B0502020202020204" pitchFamily="34" charset="0"/>
                        </a:rPr>
                        <a:t>Kontrahovanie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effectLst/>
                          <a:latin typeface="Century Gothic" panose="020B0502020202020204" pitchFamily="34" charset="0"/>
                        </a:rPr>
                        <a:t>% </a:t>
                      </a:r>
                      <a:r>
                        <a:rPr lang="sk-SK" sz="1300" dirty="0" smtClean="0">
                          <a:effectLst/>
                          <a:latin typeface="Century Gothic" panose="020B0502020202020204" pitchFamily="34" charset="0"/>
                        </a:rPr>
                        <a:t>kontrahovania </a:t>
                      </a:r>
                      <a:r>
                        <a:rPr lang="sk-SK" sz="1300" dirty="0">
                          <a:effectLst/>
                          <a:latin typeface="Century Gothic" panose="020B0502020202020204" pitchFamily="34" charset="0"/>
                        </a:rPr>
                        <a:t>z výzvy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effectLst/>
                          <a:latin typeface="Century Gothic" panose="020B0502020202020204" pitchFamily="34" charset="0"/>
                        </a:rPr>
                        <a:t>Čerpanie v EUR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effectLst/>
                          <a:latin typeface="Century Gothic" panose="020B0502020202020204" pitchFamily="34" charset="0"/>
                        </a:rPr>
                        <a:t>% </a:t>
                      </a:r>
                      <a:r>
                        <a:rPr lang="sk-SK" sz="1300" dirty="0" smtClean="0">
                          <a:effectLst/>
                          <a:latin typeface="Century Gothic" panose="020B0502020202020204" pitchFamily="34" charset="0"/>
                        </a:rPr>
                        <a:t>čerpania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effectLst/>
                          <a:latin typeface="Century Gothic" panose="020B0502020202020204" pitchFamily="34" charset="0"/>
                        </a:rPr>
                        <a:t>Ostáva vyčerpať</a:t>
                      </a:r>
                      <a:endParaRPr lang="sk-SK" sz="130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B3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7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PO 1</a:t>
                      </a:r>
                      <a:endParaRPr lang="sk-SK" sz="13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5B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sk-SK" sz="1300" b="0" baseline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000 000,00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25 000 000,00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100,00 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6 250 000,00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25,00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18 750 000,00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97111429"/>
                  </a:ext>
                </a:extLst>
              </a:tr>
              <a:tr h="416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PO 2</a:t>
                      </a:r>
                      <a:endParaRPr lang="sk-SK" sz="13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5B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2 500 000,00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2 500 000,00</a:t>
                      </a: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100,00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625 000,00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25,00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1 875 000,00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27770678"/>
                  </a:ext>
                </a:extLst>
              </a:tr>
              <a:tr h="567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PO 3</a:t>
                      </a:r>
                      <a:endParaRPr lang="sk-SK" sz="13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5B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500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93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500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100,00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375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25,00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70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125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6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PO 4</a:t>
                      </a:r>
                      <a:endParaRPr lang="sk-SK" sz="13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5B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5 200 000,00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5 200 000,00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100,00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1 300 000,00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25,00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3 900 000,00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7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SPOLU</a:t>
                      </a:r>
                      <a:endParaRPr lang="sk-SK" sz="13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5B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126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126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200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100,00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31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550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25,00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94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sk-SK" sz="1300" b="0" dirty="0" smtClean="0">
                          <a:effectLst/>
                          <a:latin typeface="Century Gothic" panose="020B0502020202020204" pitchFamily="34" charset="0"/>
                        </a:rPr>
                        <a:t>650</a:t>
                      </a:r>
                      <a:r>
                        <a:rPr lang="sk-SK" sz="1300" b="0" dirty="0">
                          <a:effectLst/>
                          <a:latin typeface="Century Gothic" panose="020B0502020202020204" pitchFamily="34" charset="0"/>
                        </a:rPr>
                        <a:t> 000,00</a:t>
                      </a:r>
                      <a:endParaRPr lang="sk-SK" sz="1300" b="0" dirty="0"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1156" marR="6115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76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4</a:t>
            </a:r>
            <a:r>
              <a:rPr lang="pt-BR" dirty="0"/>
              <a:t>.</a:t>
            </a:r>
            <a:r>
              <a:rPr lang="sk-SK" dirty="0"/>
              <a:t> </a:t>
            </a:r>
            <a:r>
              <a:rPr lang="pt-BR" dirty="0"/>
              <a:t>Informácia o aktuálnom stave implementácie OP VaI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Finančne Nástroje</a:t>
            </a:r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1547664" y="1772816"/>
            <a:ext cx="61926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67B346"/>
              </a:buClr>
            </a:pPr>
            <a:r>
              <a:rPr lang="sk-SK" sz="1600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Aktuálny stav a plánovaný vývoj</a:t>
            </a:r>
            <a:endParaRPr lang="en-US" sz="1600" spc="3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" name="Zástupný symbol obsah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529458"/>
              </p:ext>
            </p:extLst>
          </p:nvPr>
        </p:nvGraphicFramePr>
        <p:xfrm>
          <a:off x="467544" y="2276874"/>
          <a:ext cx="8208912" cy="31683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06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81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k-SK" sz="1400" noProof="0" dirty="0" smtClean="0">
                          <a:latin typeface="Century Gothic" panose="020B0502020202020204" pitchFamily="34" charset="0"/>
                        </a:rPr>
                        <a:t>Časový rámec</a:t>
                      </a:r>
                      <a:endParaRPr lang="en-GB" sz="1400" noProof="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7B3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k-SK" sz="1400" noProof="0" dirty="0" smtClean="0">
                          <a:latin typeface="Century Gothic" panose="020B0502020202020204" pitchFamily="34" charset="0"/>
                        </a:rPr>
                        <a:t>Popis aktivity</a:t>
                      </a:r>
                      <a:endParaRPr lang="en-GB" sz="1400" noProof="0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7B3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l"/>
                      <a:r>
                        <a:rPr lang="sk-SK" sz="14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01-03/2018</a:t>
                      </a:r>
                      <a:endParaRPr lang="en-GB" sz="140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kern="12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Ukončenie VO</a:t>
                      </a:r>
                      <a:r>
                        <a:rPr lang="sk-SK" sz="1400" baseline="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 na úverový (PRSL) a záručný finančný nástroj (FLPG) </a:t>
                      </a:r>
                      <a:r>
                        <a:rPr lang="sk-SK" sz="1400" kern="1200" baseline="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 rámci PO 3 a PO 4</a:t>
                      </a:r>
                      <a:endParaRPr lang="en-GB" sz="1400" kern="1200" baseline="0" noProof="0" dirty="0" smtClean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8126">
                <a:tc>
                  <a:txBody>
                    <a:bodyPr/>
                    <a:lstStyle/>
                    <a:p>
                      <a:pPr algn="l"/>
                      <a:r>
                        <a:rPr lang="sk-SK" sz="14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03-04/2018</a:t>
                      </a:r>
                      <a:endParaRPr lang="en-GB" sz="140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kern="12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Kontrola VO</a:t>
                      </a:r>
                      <a:r>
                        <a:rPr lang="sk-SK" sz="1400" kern="1200" baseline="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na nástrojoch PRSL a FLPG v rámci PO 3 a PO 4</a:t>
                      </a:r>
                      <a:endParaRPr lang="en-GB" sz="1400" kern="1200" baseline="0" noProof="0" dirty="0" smtClean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0887028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l"/>
                      <a:r>
                        <a:rPr lang="sk-SK" sz="14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05-07/2018</a:t>
                      </a:r>
                      <a:endParaRPr lang="en-GB" sz="140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kern="12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Spustenie poskytovania</a:t>
                      </a:r>
                      <a:r>
                        <a:rPr lang="sk-SK" sz="1400" kern="1200" baseline="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návratnej pomoci nástrojov PRSL a FLPG v rámci PO 3 a PO 4</a:t>
                      </a:r>
                      <a:endParaRPr lang="en-GB" sz="1400" kern="1200" baseline="0" noProof="0" dirty="0" smtClean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3698856"/>
                  </a:ext>
                </a:extLst>
              </a:tr>
              <a:tr h="428126">
                <a:tc>
                  <a:txBody>
                    <a:bodyPr/>
                    <a:lstStyle/>
                    <a:p>
                      <a:pPr algn="l"/>
                      <a:r>
                        <a:rPr lang="sk-SK" sz="140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01-04/2018</a:t>
                      </a:r>
                      <a:endParaRPr lang="en-GB" sz="140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kern="1200" baseline="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Nastavenie parametrov pre nástroje rizikového kapitálu</a:t>
                      </a:r>
                      <a:endParaRPr lang="en-GB" sz="1400" kern="1200" baseline="0" noProof="0" dirty="0" smtClean="0">
                        <a:solidFill>
                          <a:srgbClr val="FF0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126">
                <a:tc>
                  <a:txBody>
                    <a:bodyPr/>
                    <a:lstStyle/>
                    <a:p>
                      <a:pPr algn="l"/>
                      <a:r>
                        <a:rPr lang="sk-SK" sz="1400" noProof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02-04/2018</a:t>
                      </a:r>
                      <a:endParaRPr lang="en-GB" sz="140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6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kern="1200" baseline="0" noProof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Predpokladaná realizácia prvých nástrojov v rámci PO 1 a PO 2</a:t>
                      </a:r>
                      <a:endParaRPr lang="en-GB" sz="1400" kern="1200" baseline="0" noProof="0" dirty="0" smtClean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1446" marR="91446" marT="45665" marB="45665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156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98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Informácia o stave schválených zámerov národných projektov </a:t>
            </a:r>
            <a:b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MV 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pt-BR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žiadateľov </a:t>
            </a:r>
            <a:b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MZ SR, NPPC, MV SR, NBÚ a MŽP </a:t>
            </a:r>
          </a:p>
        </p:txBody>
      </p:sp>
    </p:spTree>
    <p:extLst>
      <p:ext uri="{BB962C8B-B14F-4D97-AF65-F5344CB8AC3E}">
        <p14:creationId xmlns:p14="http://schemas.microsoft.com/office/powerpoint/2010/main" val="314823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5. </a:t>
            </a:r>
            <a:r>
              <a:rPr lang="pt-BR" dirty="0"/>
              <a:t>Informácia o stave schválených zámerov nár</a:t>
            </a:r>
            <a:r>
              <a:rPr lang="sk-SK" dirty="0"/>
              <a:t>.</a:t>
            </a:r>
            <a:r>
              <a:rPr lang="pt-BR" dirty="0"/>
              <a:t> projektov MV OP VaI žiadateľov MZ SR, NPPC, MV SR, NBÚ a MŽP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Zoznam národných projektov OP VaI </a:t>
            </a:r>
            <a:r>
              <a:rPr lang="sk-SK" dirty="0"/>
              <a:t/>
            </a:r>
            <a:br>
              <a:rPr lang="sk-SK" dirty="0"/>
            </a:br>
            <a:r>
              <a:rPr lang="pt-BR" dirty="0" smtClean="0"/>
              <a:t>v </a:t>
            </a:r>
            <a:r>
              <a:rPr lang="pt-BR" dirty="0"/>
              <a:t>gescii MŠVVaŠ SR</a:t>
            </a:r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514174"/>
              </p:ext>
            </p:extLst>
          </p:nvPr>
        </p:nvGraphicFramePr>
        <p:xfrm>
          <a:off x="107504" y="1556793"/>
          <a:ext cx="8928992" cy="5184573"/>
        </p:xfrm>
        <a:graphic>
          <a:graphicData uri="http://schemas.openxmlformats.org/drawingml/2006/table">
            <a:tbl>
              <a:tblPr/>
              <a:tblGrid>
                <a:gridCol w="216024"/>
                <a:gridCol w="360040"/>
                <a:gridCol w="3600400"/>
                <a:gridCol w="1760684"/>
                <a:gridCol w="327548"/>
                <a:gridCol w="864096"/>
                <a:gridCol w="1800200"/>
              </a:tblGrid>
              <a:tr h="840693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P.č</a:t>
                      </a:r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7374" marR="7374" marT="7374" marB="0" anchor="ctr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ID</a:t>
                      </a:r>
                    </a:p>
                  </a:txBody>
                  <a:tcPr marL="7374" marR="7374" marT="7374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Názov zámeru národného projektu</a:t>
                      </a:r>
                    </a:p>
                  </a:txBody>
                  <a:tcPr marL="7374" marR="7374" marT="7374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Názov prijímateľa</a:t>
                      </a:r>
                    </a:p>
                  </a:txBody>
                  <a:tcPr marL="7374" marR="7374" marT="7374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Prioritná os</a:t>
                      </a:r>
                    </a:p>
                  </a:txBody>
                  <a:tcPr marL="7374" marR="7374" marT="7374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Predpokladaná výška oprávnených nákladov v € (EÚ+ŠR+VZ)</a:t>
                      </a:r>
                    </a:p>
                  </a:txBody>
                  <a:tcPr marL="7374" marR="7374" marT="7374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Schválenie zámeru národného projektu</a:t>
                      </a:r>
                    </a:p>
                  </a:txBody>
                  <a:tcPr marL="7374" marR="7374" marT="7374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09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Ekonomicky efektívne a environmentálne akceptovateľné pôdohospodárstvo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Národné poľnohospodárske</a:t>
                      </a:r>
                      <a:b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 potravinárske centrum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24 500 000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26.6.2015, </a:t>
                      </a:r>
                      <a:endParaRPr lang="sk-SK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MV OP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VaI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08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Modernizácia infraštruktúry národného centra pôdohospodárskeho výskumu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Národné poľnohospodárske</a:t>
                      </a:r>
                      <a:b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 potravinárske centrum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46 200 000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26.6.2015,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zasad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MV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VaI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093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06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Dlhodobý strategický biomedicínsky výskum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zdravotníctva SR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48 750 000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26.6.2015, 2.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MV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OP VaI</a:t>
                      </a:r>
                      <a:endParaRPr lang="nl-N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07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Dlhodobý strategický výskum a vývoj v oblasti biomedicíny a prenos poznatkov do klinickej praxe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zdravotníctva SR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45 000 000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29.9.2015, 3.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MV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VaI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Dlhodobý strategický výskum v oblasti šifrovej ochrany a IT bezpečnosti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Národný bezpečnostný úrad SR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35 000 000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26.6.2015, 2.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MV OP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VaI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Dlhodobý strategický výskum a vývoj v oblasti vnútornej bezpečnosti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vnútra SR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40 650 000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29.9.2015, 3.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zasad</a:t>
                      </a:r>
                      <a:r>
                        <a:rPr lang="sk-SK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nl-NL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MV OP </a:t>
                      </a:r>
                      <a:r>
                        <a:rPr lang="nl-N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VaI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287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12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Národné výskumné centrum pre efektívne využívanie a ochranu vodných zdrojov a prevenciu pred účinkami klimatických zmien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životného prostredia SR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15 000 000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2.11.2015, 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rollam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03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Horizontálna podpora účasti SR v Európskom výskumnom priestore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CVTI</a:t>
                      </a:r>
                      <a:r>
                        <a:rPr lang="sk-SK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SR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3 500 000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2.11.2015, 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rollam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02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Informačný systém výskumu a vývoja / prístupy do databáz pre potreby výskumných inštitúcií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CVTI</a:t>
                      </a:r>
                      <a:r>
                        <a:rPr lang="sk-SK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SR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41 150 000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2.11.2015, 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rollam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04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Mobilizácia transferu poznatkov a technológií z výskumných inštitúcií do praxe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CVTI</a:t>
                      </a:r>
                      <a:r>
                        <a:rPr lang="sk-SK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SR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17 650 000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2.11.2015, 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rollam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Horizontálna IKT podpora a centrálna infraštruktúra pre inštitúcie výskumu a vývoja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CVTI</a:t>
                      </a:r>
                      <a:r>
                        <a:rPr lang="sk-SK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SR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40 000 </a:t>
                      </a:r>
                      <a:r>
                        <a:rPr lang="sk-S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2.11.2015, 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rollam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5675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7374" marR="7374" marT="7374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05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Podpora národného systému pre popularizáciu výskumu a vývoja 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CVTI</a:t>
                      </a:r>
                      <a:r>
                        <a:rPr lang="sk-SK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SR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45 000 </a:t>
                      </a:r>
                      <a:r>
                        <a:rPr lang="sk-S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2.11.2015, 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 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rollam</a:t>
                      </a:r>
                    </a:p>
                  </a:txBody>
                  <a:tcPr marL="7374" marR="7374" marT="7374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36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dĺžnik 33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5</a:t>
            </a:r>
            <a:r>
              <a:rPr lang="sk-SK" dirty="0" smtClean="0"/>
              <a:t>. </a:t>
            </a:r>
            <a:r>
              <a:rPr lang="pt-BR" dirty="0"/>
              <a:t>Informácia o stave schválených zámerov </a:t>
            </a:r>
            <a:r>
              <a:rPr lang="pt-BR" dirty="0" smtClean="0"/>
              <a:t>nár</a:t>
            </a:r>
            <a:r>
              <a:rPr lang="sk-SK" dirty="0" smtClean="0"/>
              <a:t>.</a:t>
            </a:r>
            <a:r>
              <a:rPr lang="pt-BR" dirty="0" smtClean="0"/>
              <a:t> </a:t>
            </a:r>
            <a:r>
              <a:rPr lang="pt-BR" dirty="0"/>
              <a:t>projektov MV OP VaI žiadateľov MZ SR, NPPC, MV SR, NBÚ a MŽP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Zoznam </a:t>
            </a:r>
            <a:r>
              <a:rPr lang="pt-BR" dirty="0"/>
              <a:t>aktualizovaných národných projektov OP VaI v gescii MŠVVaŠ SR</a:t>
            </a:r>
            <a:br>
              <a:rPr lang="pt-BR" dirty="0"/>
            </a:br>
            <a:r>
              <a:rPr lang="sk-SK" sz="2000" b="0" dirty="0" smtClean="0"/>
              <a:t>navrhovaná a</a:t>
            </a:r>
            <a:r>
              <a:rPr lang="pt-BR" sz="2000" b="0" dirty="0" smtClean="0"/>
              <a:t>ktualizácia</a:t>
            </a:r>
            <a:endParaRPr lang="pt-BR" sz="2000" b="0" dirty="0"/>
          </a:p>
        </p:txBody>
      </p:sp>
      <p:sp>
        <p:nvSpPr>
          <p:cNvPr id="6" name="Zástupný symbol obsahu 3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8136904" cy="2376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rgbClr val="006EB6"/>
                </a:solidFill>
              </a:rPr>
              <a:t>žiadateľ</a:t>
            </a:r>
            <a:r>
              <a:rPr lang="sk-SK" b="1" dirty="0">
                <a:solidFill>
                  <a:srgbClr val="006EB6"/>
                </a:solidFill>
              </a:rPr>
              <a:t>: Národné </a:t>
            </a:r>
            <a:r>
              <a:rPr lang="sk-SK" b="1" dirty="0" smtClean="0">
                <a:solidFill>
                  <a:srgbClr val="006EB6"/>
                </a:solidFill>
              </a:rPr>
              <a:t>poľnohospodárske a </a:t>
            </a:r>
            <a:r>
              <a:rPr lang="sk-SK" b="1" dirty="0">
                <a:solidFill>
                  <a:srgbClr val="006EB6"/>
                </a:solidFill>
              </a:rPr>
              <a:t>potravinárske centrum</a:t>
            </a:r>
          </a:p>
          <a:p>
            <a:endParaRPr lang="sk-SK" dirty="0"/>
          </a:p>
          <a:p>
            <a:endParaRPr lang="sk-SK" sz="1600" dirty="0" smtClean="0"/>
          </a:p>
          <a:p>
            <a:pPr marL="0" indent="0" algn="just">
              <a:buNone/>
            </a:pPr>
            <a:endParaRPr lang="sk-SK" sz="1000" dirty="0" smtClean="0"/>
          </a:p>
          <a:p>
            <a:pPr marL="0" indent="0" algn="just">
              <a:buNone/>
            </a:pPr>
            <a:endParaRPr lang="sk-SK" sz="1000" dirty="0"/>
          </a:p>
          <a:p>
            <a:pPr marL="0" indent="0" algn="just">
              <a:buNone/>
            </a:pPr>
            <a:endParaRPr lang="sk-SK" dirty="0" smtClean="0"/>
          </a:p>
          <a:p>
            <a:pPr algn="just">
              <a:spcBef>
                <a:spcPts val="0"/>
              </a:spcBef>
              <a:spcAft>
                <a:spcPts val="300"/>
              </a:spcAft>
            </a:pPr>
            <a:endParaRPr lang="sk-SK" sz="400" b="1" u="sng" dirty="0" smtClean="0"/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sk-SK" sz="1300" b="1" u="sng" dirty="0" smtClean="0"/>
              <a:t>zlúčený ZNP</a:t>
            </a:r>
            <a:r>
              <a:rPr lang="sk-SK" sz="1300" dirty="0" smtClean="0"/>
              <a:t>: plná podpora </a:t>
            </a:r>
            <a:r>
              <a:rPr lang="sk-SK" sz="1300" b="1" dirty="0" smtClean="0"/>
              <a:t>Slovenskej akadémie pôdohospodárskych vied</a:t>
            </a:r>
          </a:p>
          <a:p>
            <a:pPr algn="just"/>
            <a:endParaRPr lang="sk-SK" sz="200" dirty="0" smtClean="0"/>
          </a:p>
        </p:txBody>
      </p:sp>
      <p:sp>
        <p:nvSpPr>
          <p:cNvPr id="7" name="Obdĺžnik 6"/>
          <p:cNvSpPr/>
          <p:nvPr/>
        </p:nvSpPr>
        <p:spPr>
          <a:xfrm>
            <a:off x="827584" y="1916832"/>
            <a:ext cx="3672408" cy="648072"/>
          </a:xfrm>
          <a:prstGeom prst="rect">
            <a:avLst/>
          </a:prstGeom>
          <a:solidFill>
            <a:srgbClr val="67B34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300" b="1" dirty="0">
                <a:latin typeface="Century Gothic" panose="020B0502020202020204" pitchFamily="34" charset="0"/>
              </a:rPr>
              <a:t>NP </a:t>
            </a:r>
            <a:r>
              <a:rPr lang="sk-SK" sz="1300" b="1" dirty="0" smtClean="0">
                <a:latin typeface="Century Gothic" panose="020B0502020202020204" pitchFamily="34" charset="0"/>
              </a:rPr>
              <a:t>09 </a:t>
            </a:r>
            <a:r>
              <a:rPr lang="sk-SK" sz="1300" dirty="0" smtClean="0">
                <a:latin typeface="Century Gothic" panose="020B0502020202020204" pitchFamily="34" charset="0"/>
              </a:rPr>
              <a:t>Ekonomicky </a:t>
            </a:r>
            <a:r>
              <a:rPr lang="sk-SK" sz="1300" dirty="0">
                <a:latin typeface="Century Gothic" panose="020B0502020202020204" pitchFamily="34" charset="0"/>
              </a:rPr>
              <a:t>efektívne a environmentálne akceptovateľné pôdohospodárstvo (</a:t>
            </a:r>
            <a:r>
              <a:rPr lang="sk-SK" sz="1300" dirty="0" smtClean="0">
                <a:latin typeface="Century Gothic" panose="020B0502020202020204" pitchFamily="34" charset="0"/>
              </a:rPr>
              <a:t>24 </a:t>
            </a:r>
            <a:r>
              <a:rPr lang="sk-SK" sz="1300" dirty="0">
                <a:latin typeface="Century Gothic" panose="020B0502020202020204" pitchFamily="34" charset="0"/>
              </a:rPr>
              <a:t>500 </a:t>
            </a:r>
            <a:r>
              <a:rPr lang="sk-SK" sz="1300" dirty="0" smtClean="0">
                <a:latin typeface="Century Gothic" panose="020B0502020202020204" pitchFamily="34" charset="0"/>
              </a:rPr>
              <a:t>000 EUR) </a:t>
            </a:r>
            <a:endParaRPr lang="sk-SK" sz="1300" dirty="0">
              <a:latin typeface="Century Gothic" panose="020B0502020202020204" pitchFamily="34" charset="0"/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107504" y="1352962"/>
            <a:ext cx="6453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sk-SK" sz="4000" b="1" spc="30" dirty="0">
                <a:solidFill>
                  <a:srgbClr val="F38B3C"/>
                </a:solidFill>
                <a:latin typeface="Century Gothic" panose="020B0502020202020204" pitchFamily="34" charset="0"/>
                <a:sym typeface="Wingdings"/>
              </a:rPr>
              <a:t></a:t>
            </a:r>
            <a:endParaRPr lang="sk-SK" sz="2000" spc="3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4860032" y="2168860"/>
            <a:ext cx="3672408" cy="900100"/>
          </a:xfrm>
          <a:prstGeom prst="rect">
            <a:avLst/>
          </a:prstGeom>
          <a:solidFill>
            <a:srgbClr val="006EB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300" b="1" dirty="0">
                <a:latin typeface="Century Gothic" panose="020B0502020202020204" pitchFamily="34" charset="0"/>
              </a:rPr>
              <a:t>NP </a:t>
            </a:r>
            <a:r>
              <a:rPr lang="sk-SK" sz="1300" b="1" dirty="0" smtClean="0">
                <a:latin typeface="Century Gothic" panose="020B0502020202020204" pitchFamily="34" charset="0"/>
              </a:rPr>
              <a:t>13  Ekonomicky </a:t>
            </a:r>
            <a:r>
              <a:rPr lang="sk-SK" sz="1300" b="1" dirty="0">
                <a:latin typeface="Century Gothic" panose="020B0502020202020204" pitchFamily="34" charset="0"/>
              </a:rPr>
              <a:t>efektívne a environmentálne akceptovateľné pôdohospodárstvo (39 452 953 </a:t>
            </a:r>
            <a:r>
              <a:rPr lang="sk-SK" sz="1300" b="1" dirty="0" smtClean="0">
                <a:latin typeface="Century Gothic" panose="020B0502020202020204" pitchFamily="34" charset="0"/>
              </a:rPr>
              <a:t>EUR)  </a:t>
            </a:r>
            <a:endParaRPr lang="sk-SK" sz="1300" b="1" dirty="0">
              <a:latin typeface="Century Gothic" panose="020B0502020202020204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820392" y="2708920"/>
            <a:ext cx="3672408" cy="648072"/>
          </a:xfrm>
          <a:prstGeom prst="rect">
            <a:avLst/>
          </a:prstGeom>
          <a:solidFill>
            <a:srgbClr val="67B34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300" b="1" dirty="0">
                <a:latin typeface="Century Gothic" panose="020B0502020202020204" pitchFamily="34" charset="0"/>
              </a:rPr>
              <a:t>NP </a:t>
            </a:r>
            <a:r>
              <a:rPr lang="sk-SK" sz="1300" b="1" dirty="0" smtClean="0">
                <a:latin typeface="Century Gothic" panose="020B0502020202020204" pitchFamily="34" charset="0"/>
              </a:rPr>
              <a:t>08 </a:t>
            </a:r>
            <a:r>
              <a:rPr lang="sk-SK" sz="1300" dirty="0">
                <a:latin typeface="Century Gothic" panose="020B0502020202020204" pitchFamily="34" charset="0"/>
              </a:rPr>
              <a:t>Modernizácia infraštruktúry národného centra pôdohospodárskeho výskumu (46 200 </a:t>
            </a:r>
            <a:r>
              <a:rPr lang="sk-SK" sz="1300" dirty="0" smtClean="0">
                <a:latin typeface="Century Gothic" panose="020B0502020202020204" pitchFamily="34" charset="0"/>
              </a:rPr>
              <a:t>000 EUR)</a:t>
            </a:r>
            <a:r>
              <a:rPr lang="sk-SK" sz="1400" dirty="0" smtClean="0">
                <a:latin typeface="Century Gothic" panose="020B0502020202020204" pitchFamily="34" charset="0"/>
              </a:rPr>
              <a:t>  </a:t>
            </a:r>
            <a:endParaRPr lang="sk-SK" sz="1400" dirty="0">
              <a:latin typeface="Century Gothic" panose="020B0502020202020204" pitchFamily="34" charset="0"/>
            </a:endParaRPr>
          </a:p>
        </p:txBody>
      </p:sp>
      <p:sp>
        <p:nvSpPr>
          <p:cNvPr id="25" name="Pravá zložená zátvorka 24"/>
          <p:cNvSpPr/>
          <p:nvPr/>
        </p:nvSpPr>
        <p:spPr>
          <a:xfrm>
            <a:off x="4499992" y="2168860"/>
            <a:ext cx="360040" cy="900100"/>
          </a:xfrm>
          <a:prstGeom prst="rightBrace">
            <a:avLst/>
          </a:prstGeom>
          <a:ln w="28575">
            <a:solidFill>
              <a:srgbClr val="F38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pSp>
        <p:nvGrpSpPr>
          <p:cNvPr id="43" name="Skupina 42"/>
          <p:cNvGrpSpPr/>
          <p:nvPr/>
        </p:nvGrpSpPr>
        <p:grpSpPr>
          <a:xfrm>
            <a:off x="107504" y="3801234"/>
            <a:ext cx="8640960" cy="2718014"/>
            <a:chOff x="107504" y="3729226"/>
            <a:chExt cx="8640960" cy="2718014"/>
          </a:xfrm>
        </p:grpSpPr>
        <p:sp>
          <p:nvSpPr>
            <p:cNvPr id="36" name="Obdĺžnik 35"/>
            <p:cNvSpPr/>
            <p:nvPr/>
          </p:nvSpPr>
          <p:spPr>
            <a:xfrm>
              <a:off x="4860032" y="5373216"/>
              <a:ext cx="3672408" cy="1074024"/>
            </a:xfrm>
            <a:prstGeom prst="rect">
              <a:avLst/>
            </a:prstGeom>
            <a:solidFill>
              <a:srgbClr val="006EB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 smtClean="0">
                  <a:latin typeface="Century Gothic" panose="020B0502020202020204" pitchFamily="34" charset="0"/>
                </a:rPr>
                <a:t>NP 15  </a:t>
              </a:r>
              <a:r>
                <a:rPr lang="sk-SK" sz="1300" b="1" dirty="0">
                  <a:latin typeface="Century Gothic" panose="020B0502020202020204" pitchFamily="34" charset="0"/>
                </a:rPr>
                <a:t>Národný projekt na podporu excelentného biomedicínskeho výskumu a vývoja a zavádzanie nových klinicky relevantných postupov a produktov </a:t>
              </a:r>
              <a:endParaRPr lang="sk-SK" sz="1300" b="1" dirty="0" smtClean="0">
                <a:latin typeface="Century Gothic" panose="020B0502020202020204" pitchFamily="34" charset="0"/>
              </a:endParaRPr>
            </a:p>
            <a:p>
              <a:pPr algn="ctr"/>
              <a:r>
                <a:rPr lang="sk-SK" sz="1300" dirty="0" smtClean="0">
                  <a:latin typeface="Century Gothic" panose="020B0502020202020204" pitchFamily="34" charset="0"/>
                </a:rPr>
                <a:t>(</a:t>
              </a:r>
              <a:r>
                <a:rPr lang="sk-SK" sz="1300" dirty="0">
                  <a:latin typeface="Century Gothic" panose="020B0502020202020204" pitchFamily="34" charset="0"/>
                </a:rPr>
                <a:t>39 939 </a:t>
              </a:r>
              <a:r>
                <a:rPr lang="sk-SK" sz="1300" dirty="0" smtClean="0">
                  <a:latin typeface="Century Gothic" panose="020B0502020202020204" pitchFamily="34" charset="0"/>
                </a:rPr>
                <a:t>182 EUR)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  <p:sp>
          <p:nvSpPr>
            <p:cNvPr id="38" name="Zástupný symbol obsahu 3"/>
            <p:cNvSpPr txBox="1">
              <a:spLocks/>
            </p:cNvSpPr>
            <p:nvPr/>
          </p:nvSpPr>
          <p:spPr>
            <a:xfrm>
              <a:off x="611560" y="3933056"/>
              <a:ext cx="8136904" cy="23762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sk-SK" b="1" dirty="0">
                  <a:solidFill>
                    <a:srgbClr val="006EB6"/>
                  </a:solidFill>
                </a:rPr>
                <a:t>žiadateľ: Ministerstvo zdravotníctva SR </a:t>
              </a:r>
              <a:endParaRPr lang="sk-SK" b="1" dirty="0" smtClean="0">
                <a:solidFill>
                  <a:srgbClr val="006EB6"/>
                </a:solidFill>
              </a:endParaRPr>
            </a:p>
            <a:p>
              <a:endParaRPr lang="sk-SK" sz="2000" spc="0" dirty="0" smtClean="0">
                <a:solidFill>
                  <a:srgbClr val="000000"/>
                </a:solidFill>
              </a:endParaRPr>
            </a:p>
            <a:p>
              <a:endParaRPr lang="sk-SK" sz="1200" spc="0" dirty="0">
                <a:solidFill>
                  <a:srgbClr val="000000"/>
                </a:solidFill>
              </a:endParaRPr>
            </a:p>
            <a:p>
              <a:pPr>
                <a:spcBef>
                  <a:spcPts val="0"/>
                </a:spcBef>
                <a:spcAft>
                  <a:spcPts val="300"/>
                </a:spcAft>
              </a:pPr>
              <a:r>
                <a:rPr lang="sk-SK" sz="1300" b="1" u="sng" spc="0" dirty="0" smtClean="0">
                  <a:solidFill>
                    <a:srgbClr val="000000"/>
                  </a:solidFill>
                </a:rPr>
                <a:t>zrušené</a:t>
              </a:r>
              <a:r>
                <a:rPr lang="sk-SK" sz="1300" b="1" spc="0" dirty="0" smtClean="0">
                  <a:solidFill>
                    <a:srgbClr val="000000"/>
                  </a:solidFill>
                </a:rPr>
                <a:t> </a:t>
              </a:r>
              <a:r>
                <a:rPr lang="sk-SK" sz="1300" spc="0" dirty="0">
                  <a:solidFill>
                    <a:srgbClr val="000000"/>
                  </a:solidFill>
                </a:rPr>
                <a:t>na základe listu </a:t>
              </a:r>
              <a:r>
                <a:rPr lang="sk-SK" sz="1300" spc="0" dirty="0" smtClean="0">
                  <a:solidFill>
                    <a:srgbClr val="000000"/>
                  </a:solidFill>
                </a:rPr>
                <a:t>MZ SR z 24.05.2017, </a:t>
              </a:r>
              <a:r>
                <a:rPr lang="sk-SK" sz="1300" b="1" u="sng" spc="0" dirty="0" smtClean="0">
                  <a:solidFill>
                    <a:srgbClr val="000000"/>
                  </a:solidFill>
                </a:rPr>
                <a:t>predložené nové</a:t>
              </a:r>
              <a:r>
                <a:rPr lang="sk-SK" sz="1300" spc="0" dirty="0" smtClean="0">
                  <a:solidFill>
                    <a:srgbClr val="000000"/>
                  </a:solidFill>
                </a:rPr>
                <a:t>:</a:t>
              </a:r>
            </a:p>
          </p:txBody>
        </p:sp>
        <p:sp>
          <p:nvSpPr>
            <p:cNvPr id="26" name="Obdĺžnik 25"/>
            <p:cNvSpPr/>
            <p:nvPr/>
          </p:nvSpPr>
          <p:spPr>
            <a:xfrm>
              <a:off x="107504" y="3729226"/>
              <a:ext cx="64536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spcBef>
                  <a:spcPct val="20000"/>
                </a:spcBef>
                <a:spcAft>
                  <a:spcPts val="600"/>
                </a:spcAft>
                <a:buClr>
                  <a:srgbClr val="DC9E1F"/>
                </a:buClr>
              </a:pPr>
              <a:r>
                <a:rPr lang="sk-SK" sz="4000" b="1" spc="30" dirty="0" smtClean="0">
                  <a:solidFill>
                    <a:srgbClr val="F38B3C"/>
                  </a:solidFill>
                  <a:latin typeface="Century Gothic" panose="020B0502020202020204" pitchFamily="34" charset="0"/>
                  <a:sym typeface="Wingdings"/>
                </a:rPr>
                <a:t></a:t>
              </a:r>
              <a:endParaRPr lang="sk-SK" sz="2000" spc="3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Obdĺžnik 34"/>
            <p:cNvSpPr/>
            <p:nvPr/>
          </p:nvSpPr>
          <p:spPr>
            <a:xfrm>
              <a:off x="827584" y="5373216"/>
              <a:ext cx="3672408" cy="1074024"/>
            </a:xfrm>
            <a:prstGeom prst="rect">
              <a:avLst/>
            </a:prstGeom>
            <a:solidFill>
              <a:srgbClr val="006EB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 smtClean="0">
                  <a:latin typeface="Century Gothic" panose="020B0502020202020204" pitchFamily="34" charset="0"/>
                </a:rPr>
                <a:t>NP 14  Založenie </a:t>
              </a:r>
              <a:r>
                <a:rPr lang="sk-SK" sz="1300" b="1" dirty="0">
                  <a:latin typeface="Century Gothic" panose="020B0502020202020204" pitchFamily="34" charset="0"/>
                </a:rPr>
                <a:t>a sprevádzkovanie infraštruktúry </a:t>
              </a:r>
              <a:r>
                <a:rPr lang="sk-SK" sz="1300" b="1" dirty="0" err="1">
                  <a:latin typeface="Century Gothic" panose="020B0502020202020204" pitchFamily="34" charset="0"/>
                </a:rPr>
                <a:t>biobánk</a:t>
              </a:r>
              <a:r>
                <a:rPr lang="sk-SK" sz="1300" b="1" dirty="0">
                  <a:latin typeface="Century Gothic" panose="020B0502020202020204" pitchFamily="34" charset="0"/>
                </a:rPr>
                <a:t> v súlade s medzinárodnými štandardmi s priamou nadväznosťou na výskum a vývoj v tejto oblasti </a:t>
              </a:r>
              <a:r>
                <a:rPr lang="sk-SK" sz="1300" dirty="0">
                  <a:latin typeface="Century Gothic" panose="020B0502020202020204" pitchFamily="34" charset="0"/>
                </a:rPr>
                <a:t> (39 970 </a:t>
              </a:r>
              <a:r>
                <a:rPr lang="sk-SK" sz="1300" dirty="0" smtClean="0">
                  <a:latin typeface="Century Gothic" panose="020B0502020202020204" pitchFamily="34" charset="0"/>
                </a:rPr>
                <a:t>000 EUR)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  <p:sp>
          <p:nvSpPr>
            <p:cNvPr id="32" name="Obdĺžnik 31"/>
            <p:cNvSpPr/>
            <p:nvPr/>
          </p:nvSpPr>
          <p:spPr>
            <a:xfrm>
              <a:off x="4860032" y="4221088"/>
              <a:ext cx="3672408" cy="648072"/>
            </a:xfrm>
            <a:prstGeom prst="rect">
              <a:avLst/>
            </a:prstGeom>
            <a:solidFill>
              <a:srgbClr val="67B34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>
                  <a:latin typeface="Century Gothic" panose="020B0502020202020204" pitchFamily="34" charset="0"/>
                </a:rPr>
                <a:t>NP </a:t>
              </a:r>
              <a:r>
                <a:rPr lang="sk-SK" sz="1300" b="1" dirty="0" smtClean="0">
                  <a:latin typeface="Century Gothic" panose="020B0502020202020204" pitchFamily="34" charset="0"/>
                </a:rPr>
                <a:t>07 </a:t>
              </a:r>
              <a:r>
                <a:rPr lang="sk-SK" sz="1300" dirty="0">
                  <a:latin typeface="Century Gothic" panose="020B0502020202020204" pitchFamily="34" charset="0"/>
                </a:rPr>
                <a:t>Dlhodobý strategický výskum a vývoj v oblasti biomedicíny a prenos poznatkov do klinickej praxe  (45 000 </a:t>
              </a:r>
              <a:r>
                <a:rPr lang="sk-SK" sz="1300" dirty="0" err="1" smtClean="0">
                  <a:latin typeface="Century Gothic" panose="020B0502020202020204" pitchFamily="34" charset="0"/>
                </a:rPr>
                <a:t>000</a:t>
              </a:r>
              <a:r>
                <a:rPr lang="sk-SK" sz="1300" dirty="0" smtClean="0">
                  <a:latin typeface="Century Gothic" panose="020B0502020202020204" pitchFamily="34" charset="0"/>
                </a:rPr>
                <a:t> EUR)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  <p:sp>
          <p:nvSpPr>
            <p:cNvPr id="31" name="Obdĺžnik 30"/>
            <p:cNvSpPr/>
            <p:nvPr/>
          </p:nvSpPr>
          <p:spPr>
            <a:xfrm>
              <a:off x="812023" y="4221088"/>
              <a:ext cx="3672408" cy="648072"/>
            </a:xfrm>
            <a:prstGeom prst="rect">
              <a:avLst/>
            </a:prstGeom>
            <a:solidFill>
              <a:srgbClr val="67B34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>
                  <a:latin typeface="Century Gothic" panose="020B0502020202020204" pitchFamily="34" charset="0"/>
                </a:rPr>
                <a:t>NP </a:t>
              </a:r>
              <a:r>
                <a:rPr lang="sk-SK" sz="1300" b="1" dirty="0" smtClean="0">
                  <a:latin typeface="Century Gothic" panose="020B0502020202020204" pitchFamily="34" charset="0"/>
                </a:rPr>
                <a:t>06 </a:t>
              </a:r>
              <a:r>
                <a:rPr lang="sk-SK" sz="1300" dirty="0">
                  <a:latin typeface="Century Gothic" panose="020B0502020202020204" pitchFamily="34" charset="0"/>
                </a:rPr>
                <a:t>Dlhodobý strategický biomedicínsky výskum (48 750 </a:t>
              </a:r>
              <a:r>
                <a:rPr lang="sk-SK" sz="1300" dirty="0" smtClean="0">
                  <a:latin typeface="Century Gothic" panose="020B0502020202020204" pitchFamily="34" charset="0"/>
                </a:rPr>
                <a:t>000  EUR)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dĺžnik 33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5</a:t>
            </a:r>
            <a:r>
              <a:rPr lang="sk-SK" dirty="0" smtClean="0"/>
              <a:t>. </a:t>
            </a:r>
            <a:r>
              <a:rPr lang="pt-BR" dirty="0"/>
              <a:t>Informácia o stave schválených zámerov </a:t>
            </a:r>
            <a:r>
              <a:rPr lang="pt-BR" dirty="0" smtClean="0"/>
              <a:t>nár</a:t>
            </a:r>
            <a:r>
              <a:rPr lang="sk-SK" dirty="0" smtClean="0"/>
              <a:t>.</a:t>
            </a:r>
            <a:r>
              <a:rPr lang="pt-BR" dirty="0" smtClean="0"/>
              <a:t> </a:t>
            </a:r>
            <a:r>
              <a:rPr lang="pt-BR" dirty="0"/>
              <a:t>projektov MV OP VaI žiadateľov MZ SR, NPPC, MV SR, NBÚ a MŽP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Zoznam </a:t>
            </a:r>
            <a:r>
              <a:rPr lang="pt-BR" dirty="0"/>
              <a:t>aktualizovaných národných projektov OP VaI v gescii MŠVVaŠ SR</a:t>
            </a:r>
            <a:br>
              <a:rPr lang="pt-BR" dirty="0"/>
            </a:br>
            <a:r>
              <a:rPr lang="sk-SK" sz="2000" b="0" dirty="0" smtClean="0"/>
              <a:t>navrhovaná a</a:t>
            </a:r>
            <a:r>
              <a:rPr lang="pt-BR" sz="2000" b="0" dirty="0" smtClean="0"/>
              <a:t>ktualizácia</a:t>
            </a:r>
            <a:endParaRPr lang="pt-BR" sz="2000" b="0" dirty="0"/>
          </a:p>
        </p:txBody>
      </p:sp>
      <p:sp>
        <p:nvSpPr>
          <p:cNvPr id="6" name="Zástupný symbol obsahu 3"/>
          <p:cNvSpPr>
            <a:spLocks noGrp="1"/>
          </p:cNvSpPr>
          <p:nvPr>
            <p:ph sz="quarter" idx="13"/>
          </p:nvPr>
        </p:nvSpPr>
        <p:spPr>
          <a:xfrm>
            <a:off x="611560" y="1570075"/>
            <a:ext cx="8136904" cy="56278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sk-SK" b="1" dirty="0">
                <a:solidFill>
                  <a:srgbClr val="006EB6"/>
                </a:solidFill>
              </a:rPr>
              <a:t>žiadateľ: Národný bezpečnostný úrad SR</a:t>
            </a:r>
            <a:endParaRPr lang="sk-SK" b="1" dirty="0" smtClean="0">
              <a:solidFill>
                <a:srgbClr val="006EB6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sk-SK" sz="1300" b="1" u="sng" dirty="0"/>
              <a:t>p</a:t>
            </a:r>
            <a:r>
              <a:rPr lang="sk-SK" sz="1300" b="1" u="sng" dirty="0" smtClean="0"/>
              <a:t>repracovaný ZNP</a:t>
            </a:r>
            <a:endParaRPr lang="sk-SK" sz="200" dirty="0" smtClean="0"/>
          </a:p>
        </p:txBody>
      </p:sp>
      <p:sp>
        <p:nvSpPr>
          <p:cNvPr id="9" name="Obdĺžnik 8"/>
          <p:cNvSpPr/>
          <p:nvPr/>
        </p:nvSpPr>
        <p:spPr>
          <a:xfrm>
            <a:off x="132038" y="1412776"/>
            <a:ext cx="6453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sk-SK" sz="4000" b="1" spc="30" dirty="0" smtClean="0">
                <a:solidFill>
                  <a:srgbClr val="F38B3C"/>
                </a:solidFill>
                <a:latin typeface="Century Gothic" panose="020B0502020202020204" pitchFamily="34" charset="0"/>
                <a:sym typeface="Wingdings"/>
              </a:rPr>
              <a:t></a:t>
            </a:r>
            <a:endParaRPr lang="sk-SK" sz="2000" spc="3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1007402" y="2191581"/>
            <a:ext cx="3581170" cy="661355"/>
          </a:xfrm>
          <a:prstGeom prst="rect">
            <a:avLst/>
          </a:prstGeom>
          <a:solidFill>
            <a:srgbClr val="67B34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300" b="1" dirty="0">
                <a:latin typeface="Century Gothic" panose="020B0502020202020204" pitchFamily="34" charset="0"/>
              </a:rPr>
              <a:t>NP 10  </a:t>
            </a:r>
            <a:r>
              <a:rPr lang="sk-SK" sz="1300" dirty="0">
                <a:latin typeface="Century Gothic" panose="020B0502020202020204" pitchFamily="34" charset="0"/>
              </a:rPr>
              <a:t>Dlhodobý strategický výskum v oblasti šifrovej ochrany a IT bezpečnosti </a:t>
            </a:r>
            <a:endParaRPr lang="sk-SK" sz="1300" dirty="0" smtClean="0">
              <a:latin typeface="Century Gothic" panose="020B0502020202020204" pitchFamily="34" charset="0"/>
            </a:endParaRPr>
          </a:p>
          <a:p>
            <a:pPr algn="ctr"/>
            <a:r>
              <a:rPr lang="sk-SK" sz="1300" dirty="0" smtClean="0">
                <a:latin typeface="Century Gothic" panose="020B0502020202020204" pitchFamily="34" charset="0"/>
              </a:rPr>
              <a:t>(35 000 </a:t>
            </a:r>
            <a:r>
              <a:rPr lang="sk-SK" sz="1300" dirty="0" err="1" smtClean="0">
                <a:latin typeface="Century Gothic" panose="020B0502020202020204" pitchFamily="34" charset="0"/>
              </a:rPr>
              <a:t>000</a:t>
            </a:r>
            <a:r>
              <a:rPr lang="sk-SK" sz="1300" dirty="0" smtClean="0">
                <a:latin typeface="Century Gothic" panose="020B0502020202020204" pitchFamily="34" charset="0"/>
              </a:rPr>
              <a:t> EUR)  </a:t>
            </a:r>
            <a:endParaRPr lang="sk-SK" sz="1300" dirty="0">
              <a:latin typeface="Century Gothic" panose="020B0502020202020204" pitchFamily="34" charset="0"/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4951270" y="2191581"/>
            <a:ext cx="3581170" cy="661355"/>
          </a:xfrm>
          <a:prstGeom prst="rect">
            <a:avLst/>
          </a:prstGeom>
          <a:solidFill>
            <a:srgbClr val="006EB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300" b="1" dirty="0">
                <a:latin typeface="Century Gothic" panose="020B0502020202020204" pitchFamily="34" charset="0"/>
              </a:rPr>
              <a:t>NP 10  Dlhodobý strategický výskum v oblasti šifrovej ochrany a IT bezpečnosti </a:t>
            </a:r>
            <a:endParaRPr lang="sk-SK" sz="13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sk-SK" sz="1300" dirty="0" smtClean="0">
                <a:latin typeface="Century Gothic" panose="020B0502020202020204" pitchFamily="34" charset="0"/>
              </a:rPr>
              <a:t>(39 000 </a:t>
            </a:r>
            <a:r>
              <a:rPr lang="sk-SK" sz="1300" dirty="0" err="1" smtClean="0">
                <a:latin typeface="Century Gothic" panose="020B0502020202020204" pitchFamily="34" charset="0"/>
              </a:rPr>
              <a:t>000</a:t>
            </a:r>
            <a:r>
              <a:rPr lang="sk-SK" sz="1300" dirty="0" smtClean="0">
                <a:latin typeface="Century Gothic" panose="020B0502020202020204" pitchFamily="34" charset="0"/>
              </a:rPr>
              <a:t> EUR)  </a:t>
            </a:r>
            <a:endParaRPr lang="sk-SK" sz="1300" dirty="0">
              <a:latin typeface="Century Gothic" panose="020B0502020202020204" pitchFamily="34" charset="0"/>
            </a:endParaRPr>
          </a:p>
        </p:txBody>
      </p:sp>
      <p:grpSp>
        <p:nvGrpSpPr>
          <p:cNvPr id="8" name="Skupina 7"/>
          <p:cNvGrpSpPr/>
          <p:nvPr/>
        </p:nvGrpSpPr>
        <p:grpSpPr>
          <a:xfrm>
            <a:off x="132035" y="2924944"/>
            <a:ext cx="8616429" cy="1741475"/>
            <a:chOff x="132035" y="2924944"/>
            <a:chExt cx="8616429" cy="1741475"/>
          </a:xfrm>
        </p:grpSpPr>
        <p:sp>
          <p:nvSpPr>
            <p:cNvPr id="38" name="Zástupný symbol obsahu 3"/>
            <p:cNvSpPr txBox="1">
              <a:spLocks/>
            </p:cNvSpPr>
            <p:nvPr/>
          </p:nvSpPr>
          <p:spPr>
            <a:xfrm>
              <a:off x="611560" y="3140968"/>
              <a:ext cx="8136904" cy="70788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lang="sk-SK" b="1" dirty="0">
                  <a:solidFill>
                    <a:srgbClr val="006EB6"/>
                  </a:solidFill>
                </a:rPr>
                <a:t>žiadateľ</a:t>
              </a:r>
              <a:r>
                <a:rPr lang="sk-SK" b="1" dirty="0" smtClean="0">
                  <a:solidFill>
                    <a:srgbClr val="006EB6"/>
                  </a:solidFill>
                </a:rPr>
                <a:t>: Ministerstvo </a:t>
              </a:r>
              <a:r>
                <a:rPr lang="sk-SK" b="1" dirty="0">
                  <a:solidFill>
                    <a:srgbClr val="006EB6"/>
                  </a:solidFill>
                </a:rPr>
                <a:t>vnútra </a:t>
              </a:r>
              <a:r>
                <a:rPr lang="sk-SK" b="1" dirty="0" smtClean="0">
                  <a:solidFill>
                    <a:srgbClr val="006EB6"/>
                  </a:solidFill>
                </a:rPr>
                <a:t>SR</a:t>
              </a:r>
            </a:p>
            <a:p>
              <a:pPr>
                <a:spcBef>
                  <a:spcPts val="0"/>
                </a:spcBef>
                <a:spcAft>
                  <a:spcPts val="300"/>
                </a:spcAft>
              </a:pPr>
              <a:r>
                <a:rPr lang="sk-SK" sz="1300" b="1" u="sng" dirty="0" smtClean="0"/>
                <a:t>Prepracovaný ZNP</a:t>
              </a:r>
              <a:endParaRPr lang="sk-SK" sz="1300" dirty="0"/>
            </a:p>
            <a:p>
              <a:pPr>
                <a:spcBef>
                  <a:spcPts val="0"/>
                </a:spcBef>
                <a:spcAft>
                  <a:spcPts val="300"/>
                </a:spcAft>
              </a:pPr>
              <a:endParaRPr lang="sk-SK" sz="1200" spc="0" dirty="0">
                <a:solidFill>
                  <a:srgbClr val="000000"/>
                </a:solidFill>
              </a:endParaRPr>
            </a:p>
          </p:txBody>
        </p:sp>
        <p:sp>
          <p:nvSpPr>
            <p:cNvPr id="26" name="Obdĺžnik 25"/>
            <p:cNvSpPr/>
            <p:nvPr/>
          </p:nvSpPr>
          <p:spPr>
            <a:xfrm>
              <a:off x="132035" y="2924944"/>
              <a:ext cx="64536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spcBef>
                  <a:spcPct val="20000"/>
                </a:spcBef>
                <a:spcAft>
                  <a:spcPts val="600"/>
                </a:spcAft>
                <a:buClr>
                  <a:srgbClr val="DC9E1F"/>
                </a:buClr>
              </a:pPr>
              <a:r>
                <a:rPr lang="sk-SK" sz="4000" b="1" spc="30" dirty="0" smtClean="0">
                  <a:solidFill>
                    <a:srgbClr val="F38B3C"/>
                  </a:solidFill>
                  <a:latin typeface="Century Gothic" panose="020B0502020202020204" pitchFamily="34" charset="0"/>
                  <a:sym typeface="Wingdings"/>
                </a:rPr>
                <a:t></a:t>
              </a:r>
              <a:endParaRPr lang="sk-SK" sz="2000" spc="3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Obdĺžnik 20"/>
            <p:cNvSpPr/>
            <p:nvPr/>
          </p:nvSpPr>
          <p:spPr>
            <a:xfrm>
              <a:off x="1007402" y="3789040"/>
              <a:ext cx="3581170" cy="877379"/>
            </a:xfrm>
            <a:prstGeom prst="rect">
              <a:avLst/>
            </a:prstGeom>
            <a:solidFill>
              <a:srgbClr val="67B34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>
                  <a:latin typeface="Century Gothic" panose="020B0502020202020204" pitchFamily="34" charset="0"/>
                </a:rPr>
                <a:t>NP 11  </a:t>
              </a:r>
              <a:r>
                <a:rPr lang="sk-SK" sz="1300" dirty="0">
                  <a:latin typeface="Century Gothic" panose="020B0502020202020204" pitchFamily="34" charset="0"/>
                </a:rPr>
                <a:t>Dlhodobý strategický výskum a vývoj v oblasti vnútornej bezpečnosti </a:t>
              </a:r>
              <a:endParaRPr lang="sk-SK" sz="1300" dirty="0" smtClean="0">
                <a:latin typeface="Century Gothic" panose="020B0502020202020204" pitchFamily="34" charset="0"/>
              </a:endParaRPr>
            </a:p>
            <a:p>
              <a:pPr algn="ctr"/>
              <a:r>
                <a:rPr lang="sk-SK" sz="1300" dirty="0">
                  <a:latin typeface="Century Gothic" panose="020B0502020202020204" pitchFamily="34" charset="0"/>
                </a:rPr>
                <a:t>(40 650 </a:t>
              </a:r>
              <a:r>
                <a:rPr lang="sk-SK" sz="1300" dirty="0" smtClean="0">
                  <a:latin typeface="Century Gothic" panose="020B0502020202020204" pitchFamily="34" charset="0"/>
                </a:rPr>
                <a:t>000 EUR) 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Obdĺžnik 21"/>
            <p:cNvSpPr/>
            <p:nvPr/>
          </p:nvSpPr>
          <p:spPr>
            <a:xfrm>
              <a:off x="4951270" y="3789040"/>
              <a:ext cx="3581170" cy="877379"/>
            </a:xfrm>
            <a:prstGeom prst="rect">
              <a:avLst/>
            </a:prstGeom>
            <a:solidFill>
              <a:srgbClr val="006EB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>
                  <a:latin typeface="Century Gothic" panose="020B0502020202020204" pitchFamily="34" charset="0"/>
                </a:rPr>
                <a:t>NP </a:t>
              </a:r>
              <a:r>
                <a:rPr lang="sk-SK" sz="1300" b="1" dirty="0" smtClean="0">
                  <a:latin typeface="Century Gothic" panose="020B0502020202020204" pitchFamily="34" charset="0"/>
                </a:rPr>
                <a:t>16  </a:t>
              </a:r>
              <a:r>
                <a:rPr lang="sk-SK" sz="1300" b="1" dirty="0">
                  <a:latin typeface="Century Gothic" panose="020B0502020202020204" pitchFamily="34" charset="0"/>
                </a:rPr>
                <a:t>Otvorené vedecko-výskumné centrum Ministerstva vnútra Slovenskej republiky – Lešť </a:t>
              </a:r>
              <a:endParaRPr lang="sk-SK" sz="1300" b="1" dirty="0" smtClean="0">
                <a:latin typeface="Century Gothic" panose="020B0502020202020204" pitchFamily="34" charset="0"/>
              </a:endParaRPr>
            </a:p>
            <a:p>
              <a:pPr algn="ctr"/>
              <a:r>
                <a:rPr lang="sk-SK" sz="1300" dirty="0">
                  <a:latin typeface="Century Gothic" panose="020B0502020202020204" pitchFamily="34" charset="0"/>
                </a:rPr>
                <a:t>(39 114 </a:t>
              </a:r>
              <a:r>
                <a:rPr lang="sk-SK" sz="1300" dirty="0" smtClean="0">
                  <a:latin typeface="Century Gothic" panose="020B0502020202020204" pitchFamily="34" charset="0"/>
                </a:rPr>
                <a:t>219 EUR) 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132038" y="4725144"/>
            <a:ext cx="8616426" cy="1872208"/>
            <a:chOff x="132038" y="4725144"/>
            <a:chExt cx="8616426" cy="1872208"/>
          </a:xfrm>
        </p:grpSpPr>
        <p:sp>
          <p:nvSpPr>
            <p:cNvPr id="27" name="Obdĺžnik 26"/>
            <p:cNvSpPr/>
            <p:nvPr/>
          </p:nvSpPr>
          <p:spPr>
            <a:xfrm>
              <a:off x="132038" y="4725144"/>
              <a:ext cx="64536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spcBef>
                  <a:spcPct val="20000"/>
                </a:spcBef>
                <a:spcAft>
                  <a:spcPts val="600"/>
                </a:spcAft>
                <a:buClr>
                  <a:srgbClr val="DC9E1F"/>
                </a:buClr>
              </a:pPr>
              <a:r>
                <a:rPr lang="sk-SK" sz="4000" b="1" spc="30" dirty="0" smtClean="0">
                  <a:solidFill>
                    <a:srgbClr val="F38B3C"/>
                  </a:solidFill>
                  <a:latin typeface="Century Gothic" panose="020B0502020202020204" pitchFamily="34" charset="0"/>
                  <a:sym typeface="Wingdings"/>
                </a:rPr>
                <a:t></a:t>
              </a:r>
              <a:endParaRPr lang="sk-SK" sz="2000" spc="3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Zástupný symbol obsahu 3"/>
            <p:cNvSpPr txBox="1">
              <a:spLocks/>
            </p:cNvSpPr>
            <p:nvPr/>
          </p:nvSpPr>
          <p:spPr>
            <a:xfrm>
              <a:off x="611560" y="4968952"/>
              <a:ext cx="8136904" cy="70788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400" kern="1200" spc="30" baseline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Font typeface="Arial" pitchFamily="34" charset="0"/>
                <a:buChar char="•"/>
                <a:defRPr sz="1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lang="sk-SK" b="1" dirty="0">
                  <a:solidFill>
                    <a:srgbClr val="006EB6"/>
                  </a:solidFill>
                </a:rPr>
                <a:t>žiadateľ: </a:t>
              </a:r>
              <a:r>
                <a:rPr lang="sk-SK" b="1" dirty="0" smtClean="0">
                  <a:solidFill>
                    <a:srgbClr val="006EB6"/>
                  </a:solidFill>
                </a:rPr>
                <a:t>Ministerstvo životného </a:t>
              </a:r>
              <a:r>
                <a:rPr lang="sk-SK" b="1" dirty="0">
                  <a:solidFill>
                    <a:srgbClr val="006EB6"/>
                  </a:solidFill>
                </a:rPr>
                <a:t>prostredia </a:t>
              </a:r>
              <a:r>
                <a:rPr lang="sk-SK" b="1" dirty="0" smtClean="0">
                  <a:solidFill>
                    <a:srgbClr val="006EB6"/>
                  </a:solidFill>
                </a:rPr>
                <a:t>SR</a:t>
              </a:r>
            </a:p>
            <a:p>
              <a:pPr>
                <a:spcBef>
                  <a:spcPts val="0"/>
                </a:spcBef>
                <a:spcAft>
                  <a:spcPts val="300"/>
                </a:spcAft>
              </a:pPr>
              <a:r>
                <a:rPr lang="sk-SK" sz="1300" b="1" u="sng" dirty="0" smtClean="0"/>
                <a:t>Zrušený ZNP</a:t>
              </a:r>
              <a:r>
                <a:rPr lang="sk-SK" sz="1300" b="1" dirty="0" smtClean="0"/>
                <a:t> </a:t>
              </a:r>
              <a:r>
                <a:rPr lang="sk-SK" sz="1300" dirty="0"/>
                <a:t>na základe písomnej informácie zo </a:t>
              </a:r>
              <a:r>
                <a:rPr lang="sk-SK" sz="1300" dirty="0" smtClean="0"/>
                <a:t>strany MŽP SR z 08.01.2018</a:t>
              </a:r>
              <a:endParaRPr lang="sk-SK" sz="1200" spc="0" dirty="0">
                <a:solidFill>
                  <a:srgbClr val="000000"/>
                </a:solidFill>
              </a:endParaRPr>
            </a:p>
          </p:txBody>
        </p:sp>
        <p:sp>
          <p:nvSpPr>
            <p:cNvPr id="29" name="Obdĺžnik 28"/>
            <p:cNvSpPr/>
            <p:nvPr/>
          </p:nvSpPr>
          <p:spPr>
            <a:xfrm>
              <a:off x="2657017" y="5676838"/>
              <a:ext cx="4094841" cy="920514"/>
            </a:xfrm>
            <a:prstGeom prst="rect">
              <a:avLst/>
            </a:prstGeom>
            <a:solidFill>
              <a:srgbClr val="67B34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300" b="1" dirty="0">
                  <a:latin typeface="Century Gothic" panose="020B0502020202020204" pitchFamily="34" charset="0"/>
                </a:rPr>
                <a:t>NP 12  </a:t>
              </a:r>
              <a:r>
                <a:rPr lang="sk-SK" sz="1300" dirty="0">
                  <a:latin typeface="Century Gothic" panose="020B0502020202020204" pitchFamily="34" charset="0"/>
                </a:rPr>
                <a:t>Národné výskumné centrum pre efektívne využívanie a ochranu vodných zdrojov</a:t>
              </a:r>
            </a:p>
            <a:p>
              <a:pPr algn="ctr"/>
              <a:r>
                <a:rPr lang="sk-SK" sz="1300" dirty="0">
                  <a:latin typeface="Century Gothic" panose="020B0502020202020204" pitchFamily="34" charset="0"/>
                </a:rPr>
                <a:t>a prevenciu pred účinkami klimatických zmien </a:t>
              </a:r>
              <a:r>
                <a:rPr lang="sk-SK" sz="1300" dirty="0" smtClean="0">
                  <a:latin typeface="Century Gothic" panose="020B0502020202020204" pitchFamily="34" charset="0"/>
                </a:rPr>
                <a:t>(15 000 </a:t>
              </a:r>
              <a:r>
                <a:rPr lang="sk-SK" sz="1300" dirty="0" err="1" smtClean="0">
                  <a:latin typeface="Century Gothic" panose="020B0502020202020204" pitchFamily="34" charset="0"/>
                </a:rPr>
                <a:t>000</a:t>
              </a:r>
              <a:r>
                <a:rPr lang="sk-SK" sz="1300" dirty="0" smtClean="0">
                  <a:latin typeface="Century Gothic" panose="020B0502020202020204" pitchFamily="34" charset="0"/>
                </a:rPr>
                <a:t> EUR)  </a:t>
              </a:r>
              <a:endParaRPr lang="sk-SK" sz="13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03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5</a:t>
            </a:r>
            <a:r>
              <a:rPr lang="sk-SK" dirty="0" smtClean="0"/>
              <a:t>. </a:t>
            </a:r>
            <a:r>
              <a:rPr lang="pt-BR" dirty="0"/>
              <a:t>Informácia o stave schválených zámerov </a:t>
            </a:r>
            <a:r>
              <a:rPr lang="pt-BR" dirty="0" smtClean="0"/>
              <a:t>nár</a:t>
            </a:r>
            <a:r>
              <a:rPr lang="sk-SK" dirty="0" smtClean="0"/>
              <a:t>.</a:t>
            </a:r>
            <a:r>
              <a:rPr lang="pt-BR" dirty="0" smtClean="0"/>
              <a:t> </a:t>
            </a:r>
            <a:r>
              <a:rPr lang="pt-BR" dirty="0"/>
              <a:t>projektov MV OP VaI žiadateľov MZ SR, NPPC, MV SR, NBÚ a MŽP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Zoznam aktualizovaných </a:t>
            </a:r>
            <a:r>
              <a:rPr lang="pt-BR" dirty="0" smtClean="0"/>
              <a:t>národných </a:t>
            </a:r>
            <a:r>
              <a:rPr lang="pt-BR" dirty="0"/>
              <a:t>projektov </a:t>
            </a:r>
            <a:r>
              <a:rPr lang="pt-BR" dirty="0" smtClean="0"/>
              <a:t>OP </a:t>
            </a:r>
            <a:r>
              <a:rPr lang="pt-BR" dirty="0"/>
              <a:t>VaI v gescii MŠVVaŠ </a:t>
            </a:r>
            <a:r>
              <a:rPr lang="pt-BR" dirty="0" smtClean="0"/>
              <a:t>SR</a:t>
            </a:r>
            <a:r>
              <a:rPr lang="sk-SK" dirty="0"/>
              <a:t/>
            </a:r>
            <a:br>
              <a:rPr lang="sk-SK" dirty="0"/>
            </a:br>
            <a:r>
              <a:rPr lang="sk-SK" sz="2000" b="0" dirty="0" smtClean="0"/>
              <a:t>Aktualizácia</a:t>
            </a:r>
            <a:endParaRPr lang="pt-BR" sz="2000" b="0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642530"/>
              </p:ext>
            </p:extLst>
          </p:nvPr>
        </p:nvGraphicFramePr>
        <p:xfrm>
          <a:off x="179512" y="1628804"/>
          <a:ext cx="8784976" cy="5112564"/>
        </p:xfrm>
        <a:graphic>
          <a:graphicData uri="http://schemas.openxmlformats.org/drawingml/2006/table">
            <a:tbl>
              <a:tblPr/>
              <a:tblGrid>
                <a:gridCol w="292120"/>
                <a:gridCol w="463117"/>
                <a:gridCol w="3783310"/>
                <a:gridCol w="2536457"/>
                <a:gridCol w="541491"/>
                <a:gridCol w="1168481"/>
              </a:tblGrid>
              <a:tr h="761312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9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P.č</a:t>
                      </a:r>
                      <a:r>
                        <a:rPr lang="sk-SK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8021" marR="8021" marT="8021" marB="0" anchor="ctr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ID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Názov zámeru národného projektu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Názov prijímateľa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Prioritná os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Predpokladaná výška oprávnených nákladov v € (EÚ+ŠR+VZ)</a:t>
                      </a:r>
                    </a:p>
                  </a:txBody>
                  <a:tcPr marL="8021" marR="8021" marT="8021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EB6"/>
                    </a:solidFill>
                  </a:tcPr>
                </a:tc>
              </a:tr>
              <a:tr h="393405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Ekonomicky efektívne a environmentálne akceptovateľné pôdohospodárstvo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Národné poľnohospodárske a potravinárske centrum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39 452 953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5598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14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Založenie a sprevádzkovanie infraštruktúry </a:t>
                      </a:r>
                      <a:r>
                        <a:rPr lang="sk-SK" sz="11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biobánk</a:t>
                      </a:r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 súlade</a:t>
                      </a:r>
                      <a:b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 medzinárodnými štandardmi s priamou nadväznosťou na </a:t>
                      </a:r>
                      <a:r>
                        <a:rPr lang="sk-SK" sz="11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výskum a </a:t>
                      </a:r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vývoj v tejto oblasti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zdravotníctva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39 970 000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511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Národný projekt na podporu excelentného biomedicínskeho výskumu a vývoja a zavádzanie nových klinicky relevantných postupov a produktov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zdravotníctva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39 939 182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405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Dlhodobý strategický výskum v oblasti šifrovej ochrany a IT bezpečnosti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Národný bezpečnostný úrad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39 000 000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6424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16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Otvorené vedecko-výskumné centrum Ministerstva vnútra Slovenskej republiky – Lešť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Ministerstvo vnútra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39 114 219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405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03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Horizontálna podpora účasti SR v Európskom výskumnom priestore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Centrum vedecko-technických informácií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3 500 000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93405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02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Informačný systém výskumu a vývoja / prístupy do databáz pre potreby výskumných inštitúcií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Centrum vedecko-technických informácií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41 150 000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93405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04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Mobilizácia transferu poznatkov a technológií z výskumných inštitúcií do praxe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Centrum vedecko-technických informácií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17 650 000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393405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Horizontálna IKT podpora a centrálna infraštruktúra pre inštitúcie výskumu a vývoja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Centrum vedecko-technických informácií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40 000 </a:t>
                      </a:r>
                      <a:r>
                        <a:rPr lang="sk-S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  <a:tr h="403289"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021" marR="8021" marT="8021" marB="0">
                    <a:lnL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NP 05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Podpora národného systému pre popularizáciu výskumu a vývoja 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Centrum vedecko-technických informácií SR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45 000 </a:t>
                      </a:r>
                      <a:r>
                        <a:rPr lang="sk-S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21" marR="8021" marT="8021" marB="0">
                    <a:lnL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50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Krátke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prezentácie 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zámerov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národných projektov členom MV pre OP V</a:t>
            </a:r>
            <a:r>
              <a:rPr lang="pt-BR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</a:p>
        </p:txBody>
      </p:sp>
    </p:spTree>
    <p:extLst>
      <p:ext uri="{BB962C8B-B14F-4D97-AF65-F5344CB8AC3E}">
        <p14:creationId xmlns:p14="http://schemas.microsoft.com/office/powerpoint/2010/main" val="182909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Informácia </a:t>
            </a: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realizovaných opatreniach VA vo vzťahu k výsledkom kontrol a vo vzťahu k varovnému listu 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295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Základné východiská </a:t>
            </a:r>
            <a:br>
              <a:rPr lang="sk-SK" dirty="0"/>
            </a:br>
            <a:r>
              <a:rPr lang="sk-SK" dirty="0"/>
              <a:t>pre realizáciu opatrení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8424936" cy="4968552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sk-SK" altLang="sk-SK" sz="1600" b="1" dirty="0" smtClean="0"/>
              <a:t>Akčný </a:t>
            </a:r>
            <a:r>
              <a:rPr lang="sk-SK" altLang="sk-SK" sz="1600" b="1" dirty="0"/>
              <a:t>plán na posilnenie transparentnosti a zjednodušenia implementácie EŠIF (ďalej len „AP“) </a:t>
            </a:r>
            <a:r>
              <a:rPr lang="sk-SK" altLang="sk-SK" sz="1600" dirty="0"/>
              <a:t>–</a:t>
            </a:r>
            <a:r>
              <a:rPr lang="sk-SK" altLang="sk-SK" sz="1600" b="1" dirty="0"/>
              <a:t> </a:t>
            </a:r>
            <a:r>
              <a:rPr lang="sk-SK" altLang="sk-SK" sz="1600" dirty="0"/>
              <a:t>schválený vládou SR uznesením č. 449/2017 dňa 27. 9. 2018</a:t>
            </a:r>
          </a:p>
          <a:p>
            <a:pPr marL="0" indent="0">
              <a:buNone/>
              <a:defRPr/>
            </a:pPr>
            <a:endParaRPr lang="sk-SK" altLang="sk-SK" sz="1100" b="1" dirty="0"/>
          </a:p>
          <a:p>
            <a:pPr marL="0" indent="0">
              <a:buNone/>
              <a:defRPr/>
            </a:pPr>
            <a:r>
              <a:rPr lang="sk-SK" altLang="sk-SK" sz="1600" b="1" dirty="0"/>
              <a:t>Varovný list Európskej komisie (</a:t>
            </a:r>
            <a:r>
              <a:rPr lang="sk-SK" altLang="sk-SK" sz="1600" b="1" dirty="0" err="1" smtClean="0"/>
              <a:t>Ref.Ares</a:t>
            </a:r>
            <a:r>
              <a:rPr lang="sk-SK" altLang="sk-SK" sz="1600" b="1" dirty="0" smtClean="0"/>
              <a:t> (</a:t>
            </a:r>
            <a:r>
              <a:rPr lang="sk-SK" altLang="sk-SK" sz="1600" b="1" dirty="0"/>
              <a:t>2017) 3886927 – 03/2017</a:t>
            </a:r>
            <a:r>
              <a:rPr lang="sk-SK" altLang="sk-SK" sz="1600" b="1" dirty="0" smtClean="0"/>
              <a:t>)</a:t>
            </a:r>
            <a:endParaRPr lang="sk-SK" altLang="sk-SK" sz="1600" b="1" dirty="0"/>
          </a:p>
          <a:p>
            <a:pPr algn="just">
              <a:spcAft>
                <a:spcPts val="1200"/>
              </a:spcAft>
              <a:buFontTx/>
              <a:buChar char="-"/>
              <a:defRPr/>
            </a:pPr>
            <a:r>
              <a:rPr lang="sk-SK" altLang="sk-SK" sz="1600" dirty="0"/>
              <a:t>pri príprave nových výziev, postupov a procesov je dôraz kladený na 3 základné tematické okruhy vyplývajúce z varovného listu</a:t>
            </a:r>
            <a:r>
              <a:rPr lang="sk-SK" altLang="sk-SK" sz="1600" dirty="0" smtClean="0"/>
              <a:t>:</a:t>
            </a:r>
            <a:endParaRPr lang="sk-SK" altLang="sk-SK" sz="1600" dirty="0"/>
          </a:p>
          <a:p>
            <a:pPr marL="714375" indent="-266700" algn="just">
              <a:buFont typeface="+mj-lt"/>
              <a:buAutoNum type="arabicPeriod"/>
              <a:defRPr/>
            </a:pPr>
            <a:r>
              <a:rPr lang="sk-SK" sz="1600" b="1" dirty="0">
                <a:solidFill>
                  <a:srgbClr val="006EB6"/>
                </a:solidFill>
              </a:rPr>
              <a:t>nastavenie hodnotiacich a výberových kritérií a metodológia ich aplikácie </a:t>
            </a:r>
            <a:r>
              <a:rPr lang="sk-SK" sz="1600" dirty="0"/>
              <a:t>transparentným a nediskriminačným spôsobom;</a:t>
            </a:r>
          </a:p>
          <a:p>
            <a:pPr marL="714375" indent="-266700" algn="just">
              <a:buFont typeface="+mj-lt"/>
              <a:buAutoNum type="arabicPeriod"/>
              <a:defRPr/>
            </a:pPr>
            <a:r>
              <a:rPr lang="sk-SK" sz="1600" b="1" dirty="0" smtClean="0">
                <a:solidFill>
                  <a:srgbClr val="006EB6"/>
                </a:solidFill>
              </a:rPr>
              <a:t>kvalita </a:t>
            </a:r>
            <a:r>
              <a:rPr lang="sk-SK" sz="1600" b="1" dirty="0">
                <a:solidFill>
                  <a:srgbClr val="006EB6"/>
                </a:solidFill>
              </a:rPr>
              <a:t>hodnotiteľov</a:t>
            </a:r>
            <a:r>
              <a:rPr lang="sk-SK" sz="1600" dirty="0">
                <a:solidFill>
                  <a:srgbClr val="006EB6"/>
                </a:solidFill>
              </a:rPr>
              <a:t> </a:t>
            </a:r>
            <a:r>
              <a:rPr lang="sk-SK" sz="1600" dirty="0"/>
              <a:t>s dostatočnými a reprezentatívnymi skúsenosťami a znalosťami;</a:t>
            </a:r>
          </a:p>
          <a:p>
            <a:pPr marL="676275" indent="-228600" algn="just">
              <a:buAutoNum type="arabicPeriod" startAt="3"/>
              <a:defRPr/>
            </a:pPr>
            <a:r>
              <a:rPr lang="sk-SK" sz="1600" b="1" dirty="0" smtClean="0">
                <a:solidFill>
                  <a:srgbClr val="006EB6"/>
                </a:solidFill>
              </a:rPr>
              <a:t>hodnotiaci </a:t>
            </a:r>
            <a:r>
              <a:rPr lang="sk-SK" sz="1600" b="1" dirty="0">
                <a:solidFill>
                  <a:srgbClr val="006EB6"/>
                </a:solidFill>
              </a:rPr>
              <a:t>proces a definovanie podmienok poskytnutia príspevku</a:t>
            </a:r>
          </a:p>
          <a:p>
            <a:pPr marL="1019175" lvl="1" indent="-171450" algn="just">
              <a:buFontTx/>
              <a:buChar char="-"/>
              <a:defRPr/>
            </a:pPr>
            <a:r>
              <a:rPr lang="sk-SK" sz="1600" dirty="0">
                <a:cs typeface="ＭＳ Ｐゴシック" charset="0"/>
              </a:rPr>
              <a:t>podmienky oprávnenosti;</a:t>
            </a:r>
          </a:p>
          <a:p>
            <a:pPr marL="1019175" lvl="1" indent="-171450" algn="just">
              <a:buFontTx/>
              <a:buChar char="-"/>
              <a:defRPr/>
            </a:pPr>
            <a:r>
              <a:rPr lang="sk-SK" sz="1600" dirty="0" smtClean="0">
                <a:cs typeface="ＭＳ Ｐゴシック" charset="0"/>
              </a:rPr>
              <a:t>administratívne </a:t>
            </a:r>
            <a:r>
              <a:rPr lang="sk-SK" sz="1600" dirty="0">
                <a:cs typeface="ＭＳ Ｐゴシック" charset="0"/>
              </a:rPr>
              <a:t>overovanie;</a:t>
            </a:r>
          </a:p>
          <a:p>
            <a:pPr marL="1019175" lvl="1" indent="-171450" algn="just">
              <a:buFontTx/>
              <a:buChar char="-"/>
              <a:defRPr/>
            </a:pPr>
            <a:r>
              <a:rPr lang="sk-SK" sz="1600" dirty="0">
                <a:cs typeface="ＭＳ Ｐゴシック" charset="0"/>
              </a:rPr>
              <a:t>odborné hodnotenie.</a:t>
            </a:r>
            <a:r>
              <a:rPr lang="sk-SK" dirty="0">
                <a:cs typeface="ＭＳ Ｐゴシック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7442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Realizované aktivity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251520" y="1412776"/>
            <a:ext cx="8712968" cy="4248472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  <a:defRPr/>
            </a:pPr>
            <a:r>
              <a:rPr lang="sk-SK" altLang="sk-SK" sz="1600" b="1" dirty="0"/>
              <a:t>DIALÓG – horizontálny princíp pre realizáciu opatrení 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sk-SK" altLang="sk-SK" sz="1600" b="1" u="sng" dirty="0" smtClean="0">
                <a:solidFill>
                  <a:srgbClr val="006EB6"/>
                </a:solidFill>
              </a:rPr>
              <a:t>Obnovenie </a:t>
            </a:r>
            <a:r>
              <a:rPr lang="sk-SK" altLang="sk-SK" sz="1600" b="1" u="sng" dirty="0">
                <a:solidFill>
                  <a:srgbClr val="006EB6"/>
                </a:solidFill>
              </a:rPr>
              <a:t>činnosti Rady VA – dve zasadnutia v decembri 2017</a:t>
            </a:r>
          </a:p>
          <a:p>
            <a:pPr indent="-7620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b="1" dirty="0"/>
              <a:t>4. decembra 2017 </a:t>
            </a:r>
          </a:p>
          <a:p>
            <a:pPr marL="901700" indent="-285750">
              <a:spcBef>
                <a:spcPts val="0"/>
              </a:spcBef>
              <a:spcAft>
                <a:spcPts val="0"/>
              </a:spcAft>
              <a:defRPr/>
            </a:pPr>
            <a:r>
              <a:rPr lang="sk-SK" dirty="0"/>
              <a:t>Informácia o aktuálnom stave implementácie OP Výskum a inovácie a o prijímaných opatreniach</a:t>
            </a:r>
          </a:p>
          <a:p>
            <a:pPr marL="901700" indent="-285750">
              <a:spcBef>
                <a:spcPts val="0"/>
              </a:spcBef>
              <a:defRPr/>
            </a:pPr>
            <a:r>
              <a:rPr lang="sk-SK" dirty="0"/>
              <a:t>Predstavenie konceptov vybraných plánovaných zámerov výziev – diskusia </a:t>
            </a:r>
          </a:p>
          <a:p>
            <a:pPr indent="-7620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b="1" dirty="0" smtClean="0"/>
              <a:t>20.decembra </a:t>
            </a:r>
            <a:r>
              <a:rPr lang="sk-SK" b="1" dirty="0"/>
              <a:t>2017</a:t>
            </a:r>
          </a:p>
          <a:p>
            <a:pPr marL="901700" indent="-285750">
              <a:spcBef>
                <a:spcPts val="0"/>
              </a:spcBef>
              <a:spcAft>
                <a:spcPts val="0"/>
              </a:spcAft>
              <a:defRPr/>
            </a:pPr>
            <a:r>
              <a:rPr lang="sk-SK" dirty="0"/>
              <a:t>Zámery výziev - schválené</a:t>
            </a:r>
          </a:p>
          <a:p>
            <a:pPr marL="901700" indent="-285750">
              <a:spcBef>
                <a:spcPts val="0"/>
              </a:spcBef>
              <a:spcAft>
                <a:spcPts val="0"/>
              </a:spcAft>
              <a:defRPr/>
            </a:pPr>
            <a:r>
              <a:rPr lang="sk-SK" dirty="0"/>
              <a:t>Alokačné kritériá - schválené</a:t>
            </a:r>
          </a:p>
          <a:p>
            <a:pPr marL="901700" indent="-285750">
              <a:spcBef>
                <a:spcPts val="0"/>
              </a:spcBef>
              <a:defRPr/>
            </a:pPr>
            <a:r>
              <a:rPr lang="sk-SK" dirty="0"/>
              <a:t>Štruktúra dokumentu „Rozvojová stratégia výskumných inštitúcií“- diskusia</a:t>
            </a:r>
          </a:p>
          <a:p>
            <a:pPr marL="26670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b="1" dirty="0"/>
              <a:t>Ďalšie zasadnutie plánované na február 2018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sk-SK" altLang="sk-SK" sz="9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altLang="sk-SK" b="1" dirty="0">
                <a:solidFill>
                  <a:schemeClr val="tx2"/>
                </a:solidFill>
              </a:rPr>
              <a:t>2.    </a:t>
            </a:r>
            <a:r>
              <a:rPr lang="sk-SK" altLang="sk-SK" sz="1600" b="1" u="sng" dirty="0">
                <a:solidFill>
                  <a:srgbClr val="006EB6"/>
                </a:solidFill>
              </a:rPr>
              <a:t>Okrúhly stôl VA so zástupcami univerzít, SAV, podnikateľov (18.1.2018)</a:t>
            </a:r>
          </a:p>
          <a:p>
            <a:pPr marL="901700" lvl="1">
              <a:spcBef>
                <a:spcPts val="0"/>
              </a:spcBef>
              <a:spcAft>
                <a:spcPts val="0"/>
              </a:spcAft>
              <a:defRPr/>
            </a:pPr>
            <a:r>
              <a:rPr lang="sk-SK" altLang="sk-SK" dirty="0" smtClean="0">
                <a:cs typeface="ＭＳ Ｐゴシック" charset="0"/>
              </a:rPr>
              <a:t>podnety </a:t>
            </a:r>
            <a:r>
              <a:rPr lang="sk-SK" altLang="sk-SK" dirty="0">
                <a:cs typeface="ＭＳ Ｐゴシック" charset="0"/>
              </a:rPr>
              <a:t>a návrhy na zjednodušenie procesov, otvorená diskusia s odborníkmi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sk-SK" altLang="sk-SK" b="1" dirty="0"/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 startAt="3"/>
              <a:defRPr/>
            </a:pPr>
            <a:r>
              <a:rPr lang="sk-SK" altLang="sk-SK" sz="1600" b="1" u="sng" dirty="0">
                <a:solidFill>
                  <a:srgbClr val="006EB6"/>
                </a:solidFill>
              </a:rPr>
              <a:t>Zvyšovanie transparentnosti pri príprave výziev</a:t>
            </a:r>
            <a:r>
              <a:rPr lang="sk-SK" altLang="sk-SK" sz="1600" b="1" dirty="0">
                <a:solidFill>
                  <a:srgbClr val="006EB6"/>
                </a:solidFill>
              </a:rPr>
              <a:t> </a:t>
            </a:r>
            <a:r>
              <a:rPr lang="sk-SK" altLang="sk-SK" dirty="0"/>
              <a:t>– priebežné zverejňovanie informácií k plánovaným výzvam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 startAt="3"/>
              <a:defRPr/>
            </a:pPr>
            <a:endParaRPr lang="sk-SK" altLang="sk-SK" sz="900" b="1" dirty="0"/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 startAt="3"/>
              <a:defRPr/>
            </a:pPr>
            <a:r>
              <a:rPr lang="sk-SK" altLang="sk-SK" sz="1600" b="1" u="sng" dirty="0">
                <a:solidFill>
                  <a:srgbClr val="006EB6"/>
                </a:solidFill>
              </a:rPr>
              <a:t>Otvorená diskusia s odborníkmi a verejnosťou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sk-SK" altLang="sk-SK" sz="900" b="1" dirty="0"/>
          </a:p>
          <a:p>
            <a:pPr>
              <a:spcBef>
                <a:spcPts val="0"/>
              </a:spcBef>
              <a:buFont typeface="Arial" panose="020B0604020202020204" pitchFamily="34" charset="0"/>
              <a:buAutoNum type="arabicPeriod" startAt="5"/>
              <a:defRPr/>
            </a:pPr>
            <a:r>
              <a:rPr lang="sk-SK" altLang="sk-SK" sz="1600" b="1" u="sng" dirty="0">
                <a:solidFill>
                  <a:srgbClr val="006EB6"/>
                </a:solidFill>
              </a:rPr>
              <a:t>Návrhy a podnety</a:t>
            </a:r>
            <a:r>
              <a:rPr lang="sk-SK" altLang="sk-SK" sz="1600" b="1" dirty="0">
                <a:solidFill>
                  <a:srgbClr val="006EB6"/>
                </a:solidFill>
              </a:rPr>
              <a:t> </a:t>
            </a:r>
            <a:r>
              <a:rPr lang="sk-SK" altLang="sk-SK" b="1" dirty="0"/>
              <a:t>– </a:t>
            </a:r>
            <a:r>
              <a:rPr lang="sk-SK" altLang="sk-SK" dirty="0"/>
              <a:t>zriadená špeciálna e-mailová </a:t>
            </a:r>
            <a:r>
              <a:rPr lang="sk-SK" altLang="sk-SK" dirty="0" smtClean="0"/>
              <a:t>adresa:</a:t>
            </a:r>
            <a:r>
              <a:rPr lang="sk-SK" altLang="sk-SK" b="1" dirty="0"/>
              <a:t> </a:t>
            </a:r>
            <a:endParaRPr lang="sk-SK" altLang="sk-SK" b="1" dirty="0" smtClean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sk-SK" altLang="sk-SK" sz="1600" b="1" u="sng" dirty="0" smtClean="0">
                <a:solidFill>
                  <a:srgbClr val="006EB6"/>
                </a:solidFill>
              </a:rPr>
              <a:t>navrhy@vyskumnaagentura.sk</a:t>
            </a:r>
            <a:endParaRPr lang="sk-SK" altLang="sk-SK" sz="1600" b="1" u="sng" dirty="0">
              <a:solidFill>
                <a:srgbClr val="006E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2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Vybrané nové vstupné podmienky oprávnenosti</a:t>
            </a:r>
          </a:p>
        </p:txBody>
      </p:sp>
    </p:spTree>
    <p:extLst>
      <p:ext uri="{BB962C8B-B14F-4D97-AF65-F5344CB8AC3E}">
        <p14:creationId xmlns:p14="http://schemas.microsoft.com/office/powerpoint/2010/main" val="26191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Vybrané nové vstupné podmienky oprávnenosti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382464" y="1700808"/>
            <a:ext cx="8328796" cy="3960440"/>
          </a:xfrm>
        </p:spPr>
        <p:txBody>
          <a:bodyPr>
            <a:noAutofit/>
          </a:bodyPr>
          <a:lstStyle/>
          <a:p>
            <a:pPr lvl="0" algn="just" defTabSz="457200" eaLnBrk="0" fontAlgn="base" hangingPunct="0">
              <a:spcAft>
                <a:spcPts val="0"/>
              </a:spcAft>
              <a:buClr>
                <a:srgbClr val="006EB6"/>
              </a:buClr>
              <a:defRPr/>
            </a:pPr>
            <a:r>
              <a:rPr lang="sk-SK" sz="1600" spc="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Všetci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príjemcovia (s výnimkou zahraničných partnerov) musia byť držiteľom osvedčenia o spôsobilosti vykonávať výskum a vývoj v zmysle § </a:t>
            </a:r>
            <a:r>
              <a:rPr lang="sk-SK" sz="1600" spc="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26 a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zákona č. 172/2005 </a:t>
            </a:r>
            <a:r>
              <a:rPr lang="sk-SK" sz="1600" spc="0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Z.z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 to  najneskôr ku dňu </a:t>
            </a:r>
            <a:r>
              <a:rPr lang="sk-SK" sz="1600" b="1" u="sng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podania</a:t>
            </a: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žiadosti o NFP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endParaRPr lang="sk-SK" sz="1600" b="1" u="sng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Všetci príjemcovia budú musieť preukázať svoje skúsenosti a dosiahnuté výsledky</a:t>
            </a:r>
            <a:r>
              <a:rPr lang="sk-SK" sz="16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 oblasti realizácie výskumných a/alebo vývojových aktivít za obdobie posledných 10 rokov (formou osobitnej prílohy k žiadosti o NFP). </a:t>
            </a: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endParaRPr lang="sk-SK" sz="16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Aft>
                <a:spcPts val="0"/>
              </a:spcAft>
              <a:buClr>
                <a:srgbClr val="006EB6"/>
              </a:buClr>
              <a:defRPr/>
            </a:pP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 prípade neziskového sektora výskumu a vývoja platí, </a:t>
            </a: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že  nezisková organizácia musí existovať  minimálne 36 mesiacov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 dňu predloženia žiadosti o NFP  a súčasne musí rovnako dlho mať v predmete činnosti zapísané činnosti v oblasti výskumu a vývoja, ktoré sú relevantné pre predkladaný projekt.  </a:t>
            </a:r>
          </a:p>
        </p:txBody>
      </p:sp>
      <p:sp>
        <p:nvSpPr>
          <p:cNvPr id="6" name="BlokTextu 5"/>
          <p:cNvSpPr txBox="1">
            <a:spLocks noChangeArrowheads="1"/>
          </p:cNvSpPr>
          <p:nvPr/>
        </p:nvSpPr>
        <p:spPr bwMode="auto">
          <a:xfrm>
            <a:off x="382464" y="5661248"/>
            <a:ext cx="851001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Súvisiace opatrenia AP časť Transparentnosť:  </a:t>
            </a:r>
          </a:p>
          <a:p>
            <a:pPr marL="171450" indent="-171450">
              <a:spcBef>
                <a:spcPct val="0"/>
              </a:spcBef>
            </a:pPr>
            <a:r>
              <a:rPr lang="sk-SK" altLang="sk-SK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16 Vypracovaný a zavedený modelový postup pre tvorbu výziev s dôrazom na účasť partnerov a cieľových skupín podpory</a:t>
            </a:r>
          </a:p>
          <a:p>
            <a:pPr marL="171450" indent="-171450">
              <a:spcBef>
                <a:spcPct val="0"/>
              </a:spcBef>
            </a:pPr>
            <a:r>
              <a:rPr lang="sk-SK" altLang="sk-SK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 Zavedenie povinnosti realizovať publicitu výzvy pred jej vyhlásením do Systému riadenia EŠIF</a:t>
            </a:r>
          </a:p>
        </p:txBody>
      </p:sp>
    </p:spTree>
    <p:extLst>
      <p:ext uri="{BB962C8B-B14F-4D97-AF65-F5344CB8AC3E}">
        <p14:creationId xmlns:p14="http://schemas.microsoft.com/office/powerpoint/2010/main" val="322940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Vybrané nové vstupné podmienky oprávnenosti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700808"/>
            <a:ext cx="8496944" cy="4968552"/>
          </a:xfrm>
        </p:spPr>
        <p:txBody>
          <a:bodyPr>
            <a:noAutofit/>
          </a:bodyPr>
          <a:lstStyle/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Podnikateľský subjekt  musí existovať  minimálne 36 mesiacov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zároveň musí mať v predmete podnikania zapísané činnosti v súlade so zameraním oblasti/odvetvia hospodárstva, v ktorom sa realizuje výskum a/alebo vývoj v rámci projektu, a to najneskôr v deň predchádzajúci vyhláseniu výzvy a zároveň najneskôr 12 mesiacov pred predložením </a:t>
            </a:r>
            <a:r>
              <a:rPr lang="sk-SK" sz="1600" spc="0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ŽoNFP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endParaRPr lang="sk-SK" sz="16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Zároveň platí, že podnik  musí byť aktívny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sk-SK" sz="1600" spc="0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t.j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majetkové zložky podniku príjemcu sú primerané k veľkosti jeho podielu na NFP v rámci projektu  a súčasne podnik aktívne pôsobí na trhu – čo sa bude overovať prostredníctvom ukazovateľov – obrátka celkového majetku podniku z jeho tržieb a podiel hodnoty celkového majetku podniku a výšky celkových oprávnených výdavkov príjemcu).</a:t>
            </a:r>
            <a:r>
              <a:rPr lang="sk-SK" sz="18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endParaRPr lang="sk-SK" sz="18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Individuálny test štátnej pomoci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každá nezisková organizácia bude musieť predložiť ako súčasť ŽoNFP individuálny test štátnej </a:t>
            </a:r>
            <a:r>
              <a:rPr lang="sk-SK" sz="1600" spc="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pomoci.</a:t>
            </a:r>
            <a:endParaRPr lang="sk-SK" sz="1600" b="1" u="sng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endParaRPr lang="sk-SK" sz="16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Aft>
                <a:spcPts val="0"/>
              </a:spcAft>
              <a:buClrTx/>
              <a:defRPr/>
            </a:pP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Vyhlásenie o MSP- upozornenie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nedôsledné vyplnenie tejto prílohy môže predstavovať riziko vylúčenia </a:t>
            </a:r>
            <a:r>
              <a:rPr lang="sk-SK" sz="1600" spc="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projektu. </a:t>
            </a:r>
            <a:endParaRPr lang="sk-SK" sz="16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1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sk-SK" alt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Kvalita hodnotiteľov</a:t>
            </a:r>
          </a:p>
        </p:txBody>
      </p:sp>
    </p:spTree>
    <p:extLst>
      <p:ext uri="{BB962C8B-B14F-4D97-AF65-F5344CB8AC3E}">
        <p14:creationId xmlns:p14="http://schemas.microsoft.com/office/powerpoint/2010/main" val="304954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Odborní hodnotitelia – vytváranie novej databázy odborných hodnotiteľov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179512" y="1628800"/>
            <a:ext cx="8712968" cy="5040560"/>
          </a:xfrm>
        </p:spPr>
        <p:txBody>
          <a:bodyPr>
            <a:noAutofit/>
          </a:bodyPr>
          <a:lstStyle/>
          <a:p>
            <a:pPr lvl="0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MS PGothic" panose="020B0600070205080204" pitchFamily="34" charset="-128"/>
              </a:rPr>
              <a:t>zadefinovanie kvalitatívne náročnejších kritérií pre tvorbu databázy odborných hodnotiteľov 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dosiahnutie vysokoškolského vzdelania III. stupňa;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najmenej 10 ročná prax v oblasti výskumu a vývoja a ďalšie kvalifikačné predpoklady: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publikačná činnosť vedeckých prác žiadateľa v indexovaných databázach–za obdobie posledných 10 rokov;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skúsenosti s realizáciou výskumných projektov za posledných 10 rokov; 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skúsenosti s hodnotením výskumných projektov a/alebo projektov v oblasti infraštruktúry výskumu a vývoja v uplynulých 10 rokoch; 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priradenie jednotlivých odborných hodnotiteľov k doménam špecializácie;</a:t>
            </a:r>
          </a:p>
          <a:p>
            <a:pPr marL="541338" lvl="0" indent="-185738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využívanie aj zahraničných hodnotiteľov;</a:t>
            </a:r>
          </a:p>
          <a:p>
            <a:pPr marL="527050" lvl="0" indent="-171450" defTabSz="457200" eaLnBrk="0" fontAlgn="base" hangingPunct="0">
              <a:spcAft>
                <a:spcPct val="0"/>
              </a:spcAft>
              <a:buClrTx/>
              <a:defRPr/>
            </a:pPr>
            <a:endParaRPr lang="sk-SK" sz="900" spc="0" dirty="0" smtClean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lvl="0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MS PGothic" panose="020B0600070205080204" pitchFamily="34" charset="-128"/>
              </a:rPr>
              <a:t>zadefinovanie nových procesov pre definovanie kritérií na výber odborných hodnotiteľov pre jednotlivé vyhlasované výzvy najmä vo vzťahu k obsahovému zameraniu žiadosti</a:t>
            </a:r>
          </a:p>
          <a:p>
            <a:pPr lvl="0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altLang="sk-SK" sz="1600" b="1" spc="0" dirty="0" smtClean="0">
                <a:solidFill>
                  <a:srgbClr val="006EB6"/>
                </a:solidFill>
                <a:ea typeface="MS PGothic" panose="020B0600070205080204" pitchFamily="34" charset="-128"/>
              </a:rPr>
              <a:t>podmienky analogické ako v prípade </a:t>
            </a:r>
            <a:r>
              <a:rPr lang="sk-SK" altLang="sk-SK" sz="1600" b="1" spc="0" dirty="0" err="1" smtClean="0">
                <a:solidFill>
                  <a:srgbClr val="006EB6"/>
                </a:solidFill>
                <a:ea typeface="MS PGothic" panose="020B0600070205080204" pitchFamily="34" charset="-128"/>
              </a:rPr>
              <a:t>teamingových</a:t>
            </a:r>
            <a:r>
              <a:rPr lang="sk-SK" altLang="sk-SK" sz="1600" b="1" spc="0" dirty="0" smtClean="0">
                <a:solidFill>
                  <a:srgbClr val="006EB6"/>
                </a:solidFill>
                <a:ea typeface="MS PGothic" panose="020B0600070205080204" pitchFamily="34" charset="-128"/>
              </a:rPr>
              <a:t> výziev</a:t>
            </a:r>
          </a:p>
          <a:p>
            <a:pPr lvl="0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altLang="sk-SK" sz="1600" b="1" spc="0" dirty="0" smtClean="0">
                <a:solidFill>
                  <a:srgbClr val="006EB6"/>
                </a:solidFill>
                <a:ea typeface="MS PGothic" panose="020B0600070205080204" pitchFamily="34" charset="-128"/>
              </a:rPr>
              <a:t>overovanie splnenia zadefinovaných kritérií (RO +SO)</a:t>
            </a:r>
            <a:endParaRPr lang="sk-SK" altLang="sk-SK" sz="1600" b="1" spc="0" dirty="0">
              <a:solidFill>
                <a:srgbClr val="006EB6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BlokTextu 5"/>
          <p:cNvSpPr txBox="1">
            <a:spLocks noChangeArrowheads="1"/>
          </p:cNvSpPr>
          <p:nvPr/>
        </p:nvSpPr>
        <p:spPr bwMode="auto">
          <a:xfrm>
            <a:off x="309048" y="6043354"/>
            <a:ext cx="8525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Súvisiace opatrenia AP časť Transparentnosť</a:t>
            </a:r>
            <a:r>
              <a:rPr kumimoji="0" lang="sk-SK" altLang="sk-SK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: </a:t>
            </a:r>
            <a:r>
              <a:rPr kumimoji="0" lang="sk-SK" altLang="sk-SK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sk-SK" altLang="sk-SK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5 Vypracovanie minimálnych štandardov pre výber hodnotiteľov</a:t>
            </a:r>
          </a:p>
        </p:txBody>
      </p:sp>
    </p:spTree>
    <p:extLst>
      <p:ext uri="{BB962C8B-B14F-4D97-AF65-F5344CB8AC3E}">
        <p14:creationId xmlns:p14="http://schemas.microsoft.com/office/powerpoint/2010/main" val="31305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tvorby databázy odborných hodnotiteľov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179512" y="1628800"/>
            <a:ext cx="8640960" cy="5040560"/>
          </a:xfrm>
        </p:spPr>
        <p:txBody>
          <a:bodyPr>
            <a:noAutofit/>
          </a:bodyPr>
          <a:lstStyle/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existencia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jednej všeobecnej databázy</a:t>
            </a:r>
            <a:endParaRPr lang="sk-SK" sz="1600" spc="0" dirty="0">
              <a:solidFill>
                <a:srgbClr val="006EB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rozdelenie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databázy podľa obsahu </a:t>
            </a:r>
            <a:r>
              <a:rPr lang="sk-SK" sz="1600" b="1" u="sng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 5 častí/košov naviazaných na domény inteligentnej špecializácie</a:t>
            </a:r>
            <a:endParaRPr lang="sk-SK" sz="1600" spc="0" dirty="0">
              <a:solidFill>
                <a:srgbClr val="006EB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kvalitatívne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vyššie nároky na jednotlivých hodnotiteľov</a:t>
            </a:r>
            <a:endParaRPr lang="sk-SK" sz="1600" spc="0" dirty="0">
              <a:solidFill>
                <a:srgbClr val="006EB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definovanie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kritérií na odborných hodnotiteľov spolu so spôsobom ich overenia – </a:t>
            </a:r>
            <a:r>
              <a:rPr lang="sk-SK" sz="16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priamo súčasťou prihlášky</a:t>
            </a:r>
            <a:r>
              <a:rPr lang="sk-SK" sz="1600" b="1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sz="16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overovanie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splnenia zadefinovaných kritérií pred zaradením do databázy </a:t>
            </a:r>
            <a:endParaRPr lang="sk-SK" sz="1600" spc="0" dirty="0">
              <a:solidFill>
                <a:srgbClr val="006EB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pri vybraných kritériách využívanie odborných garantov ako napr. pri overení publikačnej činnosť zapojenie CVTI ako správcu databáz; </a:t>
            </a:r>
          </a:p>
          <a:p>
            <a:pPr lvl="1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zabezpečenie overovania splnenia kritérií  pre zaradenie do databázy prostredníctvom pracovnej skupiny zloženej zo zástupcov RO, SO a CKO</a:t>
            </a: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aktualizácia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databázy na pravidelnej báze </a:t>
            </a: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definovanie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odborného zamerania odborných hodnotiteľov pre každú výzvu</a:t>
            </a:r>
          </a:p>
          <a:p>
            <a:pPr lvl="0" algn="just" defTabSz="457200" eaLnBrk="0" fontAlgn="base" hangingPunct="0">
              <a:spcBef>
                <a:spcPct val="0"/>
              </a:spcBef>
              <a:buClrTx/>
              <a:defRPr/>
            </a:pPr>
            <a:r>
              <a:rPr lang="sk-SK" sz="1600" b="1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priraďovanie </a:t>
            </a:r>
            <a:r>
              <a:rPr lang="sk-SK" sz="1600" b="1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projektov odborným hodnotiteľom automaticky v systéme ITMS2014+</a:t>
            </a:r>
            <a:endParaRPr lang="sk-SK" sz="1600" spc="0" dirty="0">
              <a:solidFill>
                <a:srgbClr val="006EB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BlokTextu 5"/>
          <p:cNvSpPr txBox="1">
            <a:spLocks noChangeArrowheads="1"/>
          </p:cNvSpPr>
          <p:nvPr/>
        </p:nvSpPr>
        <p:spPr bwMode="auto">
          <a:xfrm>
            <a:off x="323528" y="6093296"/>
            <a:ext cx="866992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Súvisiace opatrenia AP časť Transparentnosť</a:t>
            </a:r>
            <a:r>
              <a:rPr kumimoji="0" lang="sk-SK" altLang="sk-SK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: </a:t>
            </a:r>
            <a:r>
              <a:rPr kumimoji="0" lang="sk-SK" altLang="sk-SK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285750" indent="-28575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sk-SK" altLang="sk-SK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5 Vypracovanie minimálnych štandardov pre výber hodnotiteľov</a:t>
            </a:r>
          </a:p>
        </p:txBody>
      </p:sp>
    </p:spTree>
    <p:extLst>
      <p:ext uri="{BB962C8B-B14F-4D97-AF65-F5344CB8AC3E}">
        <p14:creationId xmlns:p14="http://schemas.microsoft.com/office/powerpoint/2010/main" val="217992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7.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tvorby databázy odborných hodnotiteľov</a:t>
            </a:r>
            <a:endParaRPr lang="pt-BR" dirty="0"/>
          </a:p>
        </p:txBody>
      </p:sp>
      <p:sp>
        <p:nvSpPr>
          <p:cNvPr id="5" name="BlokTextu 5"/>
          <p:cNvSpPr txBox="1">
            <a:spLocks noChangeArrowheads="1"/>
          </p:cNvSpPr>
          <p:nvPr/>
        </p:nvSpPr>
        <p:spPr bwMode="auto">
          <a:xfrm>
            <a:off x="179512" y="6054387"/>
            <a:ext cx="87849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Súvisiace opatrenia AP časť Transparentnosť: </a:t>
            </a:r>
            <a:r>
              <a:rPr kumimoji="0" lang="sk-SK" altLang="sk-SK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171450" indent="-171450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5 Vypracovanie minimálnych štandardov pre výber hodnotiteľov/ </a:t>
            </a:r>
          </a:p>
          <a:p>
            <a:pPr marL="171450" indent="-171450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7 Zavedenie elektronického žrebovania hodnotiteľov a elektronického prideľovania </a:t>
            </a:r>
            <a:r>
              <a:rPr lang="sk-SK" altLang="sk-SK" sz="1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ŽoNFP</a:t>
            </a:r>
            <a:r>
              <a:rPr lang="sk-SK" altLang="sk-SK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 hodnotiteľom v rámci ITMS2014+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84782"/>
            <a:ext cx="8655440" cy="471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sk-SK" alt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administratívneho overovania</a:t>
            </a:r>
          </a:p>
        </p:txBody>
      </p:sp>
    </p:spTree>
    <p:extLst>
      <p:ext uri="{BB962C8B-B14F-4D97-AF65-F5344CB8AC3E}">
        <p14:creationId xmlns:p14="http://schemas.microsoft.com/office/powerpoint/2010/main" val="19580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7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/>
              <a:t>Proces administratívneho overovania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430340" y="1628800"/>
            <a:ext cx="8280920" cy="4680520"/>
          </a:xfrm>
        </p:spPr>
        <p:txBody>
          <a:bodyPr>
            <a:noAutofit/>
          </a:bodyPr>
          <a:lstStyle/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defRPr/>
            </a:pPr>
            <a:endParaRPr lang="sk-SK" spc="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sk-SK" sz="1800" spc="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Aktualizácia </a:t>
            </a:r>
            <a:r>
              <a:rPr lang="sk-SK" sz="18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procesov v </a:t>
            </a:r>
            <a:r>
              <a:rPr lang="sk-SK" sz="18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Manuáli procedúr</a:t>
            </a:r>
          </a:p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sk-SK" sz="18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Vypracovanie </a:t>
            </a:r>
            <a:r>
              <a:rPr lang="sk-SK" sz="18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Inštrukcie pre manažérov posudzovania </a:t>
            </a:r>
            <a:r>
              <a:rPr lang="sk-SK" sz="1800" spc="0" dirty="0" smtClean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projektov</a:t>
            </a:r>
            <a:endParaRPr lang="sk-SK" sz="1800" spc="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sk-SK" sz="18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Podmienky poskytnutia príspevku </a:t>
            </a:r>
            <a:r>
              <a:rPr lang="sk-SK" sz="18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detailný popis spôsobu overenia k jednotlivým podmienkam poskytnutia pomoci</a:t>
            </a:r>
          </a:p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sk-SK" sz="18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Aktualizácia </a:t>
            </a:r>
            <a:r>
              <a:rPr lang="sk-SK" sz="18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kontrolných zoznamov k jednotlivým výzvam </a:t>
            </a:r>
          </a:p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sk-SK" sz="18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Odborné školenia pre manažérov posudzovania projektov</a:t>
            </a:r>
          </a:p>
          <a:p>
            <a:pPr lvl="0" algn="just" defTabSz="457200" eaLnBrk="0" fontAlgn="base" hangingPunct="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sk-SK" sz="1800" spc="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Príručka pre žiadateľa </a:t>
            </a:r>
            <a:r>
              <a:rPr lang="sk-SK" sz="1800" spc="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prispôsobená špecifikám jednotlivých výziev - popísaný spôsob overenia splnenia podmienok</a:t>
            </a:r>
          </a:p>
        </p:txBody>
      </p:sp>
    </p:spTree>
    <p:extLst>
      <p:ext uri="{BB962C8B-B14F-4D97-AF65-F5344CB8AC3E}">
        <p14:creationId xmlns:p14="http://schemas.microsoft.com/office/powerpoint/2010/main" val="303768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4572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sk-SK" altLang="sk-S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Odborné hodnotenie</a:t>
            </a:r>
          </a:p>
        </p:txBody>
      </p:sp>
    </p:spTree>
    <p:extLst>
      <p:ext uri="{BB962C8B-B14F-4D97-AF65-F5344CB8AC3E}">
        <p14:creationId xmlns:p14="http://schemas.microsoft.com/office/powerpoint/2010/main" val="29652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6. </a:t>
            </a:r>
            <a:r>
              <a:rPr lang="pt-BR" dirty="0" smtClean="0"/>
              <a:t>Informácia </a:t>
            </a:r>
            <a:r>
              <a:rPr lang="pt-BR" dirty="0"/>
              <a:t>o realizovaných opatreniach VA vo vzťahu k výsledkom kontrol a vo vzťahu k varovnému listu EK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/>
              <a:t>Proces odborného hodnotenia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628800"/>
            <a:ext cx="8640960" cy="424847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sk-SK" altLang="sk-SK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minimálne </a:t>
            </a:r>
            <a:r>
              <a:rPr lang="sk-SK" altLang="sk-SK" sz="180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 odborní hodnotitelia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zaradenie hodnotiteľov do </a:t>
            </a:r>
            <a:r>
              <a:rPr lang="sk-SK" altLang="sk-SK" sz="180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 tematických „košov</a:t>
            </a: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“ podľa domén inteligentnej špecializácie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povinné </a:t>
            </a:r>
            <a:r>
              <a:rPr lang="sk-SK" altLang="sk-SK" sz="180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panely expertov pre vybrané výzvy </a:t>
            </a: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– vypracovanie Príručky pre využívanie expertov v rámci odborného hodnotenia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sk-SK" altLang="sk-SK" sz="180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dôraz konflikt záujmov </a:t>
            </a: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– v zmysle AP</a:t>
            </a:r>
            <a:endParaRPr lang="sk-SK" altLang="sk-SK" sz="1800" dirty="0">
              <a:solidFill>
                <a:srgbClr val="006EB6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sk-SK" altLang="sk-SK" sz="180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zverejňovanie anonymizované spoločných hodnotiacich hárkov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detailnejšia </a:t>
            </a:r>
            <a:r>
              <a:rPr lang="sk-SK" altLang="sk-SK" sz="1800" dirty="0">
                <a:solidFill>
                  <a:srgbClr val="006EB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Príručka pre odborného hodnotiteľa </a:t>
            </a:r>
            <a:r>
              <a:rPr lang="sk-SK" altLang="sk-SK" sz="1800" dirty="0">
                <a:ea typeface="Calibri" panose="020F0502020204030204" pitchFamily="34" charset="0"/>
                <a:cs typeface="Times New Roman" panose="02020603050405020304" pitchFamily="18" charset="0"/>
              </a:rPr>
              <a:t>– upravený obsah školenia pre odborných hodnotiteľov a nastavenie komunikácie s odborným hodnotiteľom </a:t>
            </a:r>
          </a:p>
        </p:txBody>
      </p:sp>
      <p:sp>
        <p:nvSpPr>
          <p:cNvPr id="5" name="BlokTextu 5"/>
          <p:cNvSpPr txBox="1">
            <a:spLocks noChangeArrowheads="1"/>
          </p:cNvSpPr>
          <p:nvPr/>
        </p:nvSpPr>
        <p:spPr bwMode="auto">
          <a:xfrm>
            <a:off x="323528" y="5229200"/>
            <a:ext cx="864096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defTabSz="45720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sk-SK" altLang="sk-SK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Súvisiace opatrenia AP časť Transparentnosť</a:t>
            </a:r>
            <a:r>
              <a:rPr lang="sk-SK" altLang="sk-SK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  <a:r>
              <a:rPr lang="sk-SK" altLang="sk-SK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4 Zavedenie opatrenia zverejňovania hodnotiacich hárkov ako výstupov z odborného hodnotenia do Systému riadenia EŠIF</a:t>
            </a:r>
          </a:p>
          <a:p>
            <a:pPr marL="285750" indent="-285750"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10 Vypracovanie štandardu pre príručku pre hodnotiteľov</a:t>
            </a:r>
          </a:p>
          <a:p>
            <a:pPr marL="285750" indent="-285750" algn="just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altLang="sk-SK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13 Zavedenie povinného hodnotenia vedecko-výskumných projektov a projektov zavádzajúcich inovácie, vrátane národných projektov s výškou NFP nad 10 miliónov EUR skupinou expertov</a:t>
            </a:r>
          </a:p>
        </p:txBody>
      </p:sp>
    </p:spTree>
    <p:extLst>
      <p:ext uri="{BB962C8B-B14F-4D97-AF65-F5344CB8AC3E}">
        <p14:creationId xmlns:p14="http://schemas.microsoft.com/office/powerpoint/2010/main" val="260263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/>
          </p:cNvPr>
          <p:cNvSpPr/>
          <p:nvPr/>
        </p:nvSpPr>
        <p:spPr>
          <a:xfrm>
            <a:off x="0" y="0"/>
            <a:ext cx="9144000" cy="5767388"/>
          </a:xfrm>
          <a:prstGeom prst="rect">
            <a:avLst/>
          </a:prstGeom>
          <a:solidFill>
            <a:srgbClr val="007A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771" name="TextBox 7"/>
          <p:cNvSpPr txBox="1">
            <a:spLocks noChangeArrowheads="1"/>
          </p:cNvSpPr>
          <p:nvPr/>
        </p:nvSpPr>
        <p:spPr bwMode="auto">
          <a:xfrm>
            <a:off x="466725" y="1327150"/>
            <a:ext cx="840263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altLang="sk-SK" sz="440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k-SK" altLang="sk-SK" sz="4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Open Sans"/>
                <a:cs typeface="Open Sans"/>
              </a:rPr>
              <a:t>Nové výzvy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k-SK" altLang="sk-SK" sz="400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Open Sans"/>
              <a:cs typeface="Open Sans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sk-SK" sz="140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Open Sans"/>
              <a:cs typeface="Open Sans"/>
            </a:endParaRPr>
          </a:p>
        </p:txBody>
      </p:sp>
      <p:pic>
        <p:nvPicPr>
          <p:cNvPr id="32772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5919788"/>
            <a:ext cx="7064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Obrázo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5834063"/>
            <a:ext cx="1052513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Obrázo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176963"/>
            <a:ext cx="14208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Obrázok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6084888"/>
            <a:ext cx="10191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6084888"/>
            <a:ext cx="1633537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18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Informácia o realizovaných aktivitách VA vo vzťahu 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 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vyhlasovaniu nových výziev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209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8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aktivitách VA vo vzťahu k vyhlasovaniu nových </a:t>
            </a:r>
            <a:r>
              <a:rPr lang="pt-BR" dirty="0" smtClean="0"/>
              <a:t>výziev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Okruhy </a:t>
            </a:r>
            <a:r>
              <a:rPr lang="sk-SK" dirty="0" smtClean="0"/>
              <a:t>nových</a:t>
            </a:r>
            <a:r>
              <a:rPr lang="pt-BR" dirty="0" smtClean="0"/>
              <a:t> </a:t>
            </a:r>
            <a:r>
              <a:rPr lang="pt-BR" dirty="0"/>
              <a:t>výziev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467544" y="1700808"/>
            <a:ext cx="8280920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sk-SK" sz="2900" b="1" dirty="0">
                <a:solidFill>
                  <a:srgbClr val="006EB6"/>
                </a:solidFill>
              </a:rPr>
              <a:t>3 nosné okruhy podpory v rámci nových výziev</a:t>
            </a:r>
            <a:r>
              <a:rPr lang="sk-SK" sz="2900" b="1" dirty="0" smtClean="0">
                <a:solidFill>
                  <a:srgbClr val="006EB6"/>
                </a:solidFill>
              </a:rPr>
              <a:t>:</a:t>
            </a:r>
            <a:endParaRPr lang="sk-SK" sz="2200" dirty="0">
              <a:solidFill>
                <a:srgbClr val="006EB6"/>
              </a:solidFill>
            </a:endParaRPr>
          </a:p>
          <a:p>
            <a:pPr marL="457200" lvl="1" indent="0">
              <a:buNone/>
              <a:defRPr/>
            </a:pPr>
            <a:r>
              <a:rPr lang="sk-SK" sz="2200" b="1" dirty="0" smtClean="0"/>
              <a:t>1.   výskumná </a:t>
            </a:r>
            <a:r>
              <a:rPr lang="sk-SK" sz="2200" b="1" dirty="0"/>
              <a:t>infraštruktúra </a:t>
            </a:r>
          </a:p>
          <a:p>
            <a:pPr marL="900113" lvl="1" indent="-442913">
              <a:tabLst>
                <a:tab pos="809625" algn="l"/>
              </a:tabLst>
              <a:defRPr/>
            </a:pPr>
            <a:r>
              <a:rPr lang="sk-SK" sz="2200" dirty="0" smtClean="0"/>
              <a:t>(</a:t>
            </a:r>
            <a:r>
              <a:rPr lang="sk-SK" sz="2200" dirty="0"/>
              <a:t>2. etapa podpory univerzitných vedeckých parkov, výskumných centier a SIVVP)</a:t>
            </a:r>
          </a:p>
          <a:p>
            <a:pPr marL="457200" lvl="1" indent="0" algn="just">
              <a:buNone/>
              <a:defRPr/>
            </a:pPr>
            <a:r>
              <a:rPr lang="sk-SK" sz="2200" b="1" dirty="0"/>
              <a:t>2.  </a:t>
            </a:r>
            <a:r>
              <a:rPr lang="sk-SK" sz="2200" b="1" dirty="0" smtClean="0"/>
              <a:t> </a:t>
            </a:r>
            <a:r>
              <a:rPr lang="sk-SK" sz="2200" b="1" dirty="0"/>
              <a:t>dlhodobý strategický výskum a vývoj </a:t>
            </a:r>
          </a:p>
          <a:p>
            <a:pPr marL="900113" lvl="1" indent="-442913" algn="just">
              <a:buNone/>
              <a:defRPr/>
            </a:pPr>
            <a:r>
              <a:rPr lang="sk-SK" sz="2200" b="1" dirty="0" smtClean="0"/>
              <a:t>3. medzinárodná </a:t>
            </a:r>
            <a:r>
              <a:rPr lang="sk-SK" sz="2200" b="1" dirty="0"/>
              <a:t>vedecko-technická spolupráca </a:t>
            </a:r>
            <a:r>
              <a:rPr lang="sk-SK" sz="2200" dirty="0"/>
              <a:t>s osobitným </a:t>
            </a:r>
            <a:r>
              <a:rPr lang="sk-SK" sz="2200" dirty="0" smtClean="0"/>
              <a:t>dôrazom </a:t>
            </a:r>
            <a:r>
              <a:rPr lang="sk-SK" sz="2200" dirty="0"/>
              <a:t>na Európsky  výskumný priestor a Horizont 2020</a:t>
            </a:r>
          </a:p>
          <a:p>
            <a:pPr marL="446088" lvl="1" indent="0">
              <a:buNone/>
              <a:defRPr/>
            </a:pPr>
            <a:endParaRPr lang="sk-SK" altLang="sk-SK" sz="2200" b="1" dirty="0">
              <a:ea typeface="Open Sans"/>
              <a:cs typeface="Open Sans"/>
            </a:endParaRPr>
          </a:p>
          <a:p>
            <a:pPr marL="446088" lvl="1" indent="-446088">
              <a:buNone/>
              <a:defRPr/>
            </a:pPr>
            <a:r>
              <a:rPr lang="sk-SK" altLang="sk-SK" sz="2900" b="1" dirty="0">
                <a:solidFill>
                  <a:srgbClr val="006EB6"/>
                </a:solidFill>
                <a:ea typeface="Open Sans"/>
                <a:cs typeface="Open Sans"/>
              </a:rPr>
              <a:t>5 domén inteligentnej špecializácie:</a:t>
            </a:r>
          </a:p>
          <a:p>
            <a:pPr marL="1527175" lvl="1">
              <a:buFont typeface="+mj-lt"/>
              <a:buAutoNum type="arabicPeriod"/>
              <a:defRPr/>
            </a:pPr>
            <a:r>
              <a:rPr lang="sk-SK" sz="2300" dirty="0"/>
              <a:t>Dopravné prostriedky pre 21. storočie</a:t>
            </a:r>
          </a:p>
          <a:p>
            <a:pPr marL="1527175" lvl="1">
              <a:buFont typeface="+mj-lt"/>
              <a:buAutoNum type="arabicPeriod"/>
              <a:defRPr/>
            </a:pPr>
            <a:r>
              <a:rPr lang="sk-SK" sz="2300" dirty="0"/>
              <a:t>Priemysel pre 21. storočie </a:t>
            </a:r>
          </a:p>
          <a:p>
            <a:pPr marL="1527175" lvl="1">
              <a:buFont typeface="+mj-lt"/>
              <a:buAutoNum type="arabicPeriod"/>
              <a:defRPr/>
            </a:pPr>
            <a:r>
              <a:rPr lang="sk-SK" sz="2300" dirty="0"/>
              <a:t>Digitálne Slovensko a kreatívny priemysel</a:t>
            </a:r>
          </a:p>
          <a:p>
            <a:pPr marL="1527175" lvl="1">
              <a:buFont typeface="+mj-lt"/>
              <a:buAutoNum type="arabicPeriod"/>
              <a:defRPr/>
            </a:pPr>
            <a:r>
              <a:rPr lang="sk-SK" sz="2300" dirty="0"/>
              <a:t>Zdravie obyvateľstva a zdravotnícke technológie</a:t>
            </a:r>
          </a:p>
          <a:p>
            <a:pPr marL="1527175" lvl="1">
              <a:buFont typeface="+mj-lt"/>
              <a:buAutoNum type="arabicPeriod"/>
              <a:defRPr/>
            </a:pPr>
            <a:r>
              <a:rPr lang="sk-SK" sz="2300" dirty="0"/>
              <a:t>Zdravé potraviny a životné prostredie</a:t>
            </a:r>
          </a:p>
          <a:p>
            <a:pPr algn="just">
              <a:spcAft>
                <a:spcPts val="0"/>
              </a:spcAft>
              <a:buClr>
                <a:srgbClr val="67B346"/>
              </a:buClr>
              <a:buFont typeface="Wingdings" panose="05000000000000000000" pitchFamily="2" charset="2"/>
              <a:buChar char="Ø"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12759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8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aktivitách VA vo vzťahu k vyhlasovaniu nových </a:t>
            </a:r>
            <a:r>
              <a:rPr lang="pt-BR" dirty="0" smtClean="0"/>
              <a:t>výziev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Domény inteligentnej špecializácie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107504" y="1483746"/>
            <a:ext cx="8818022" cy="5185614"/>
          </a:xfrm>
        </p:spPr>
        <p:txBody>
          <a:bodyPr>
            <a:normAutofit/>
          </a:bodyPr>
          <a:lstStyle/>
          <a:p>
            <a:pPr marL="182563" lvl="0" indent="-182563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výskumné aktivity je možné realizovať len v rámci </a:t>
            </a:r>
            <a:r>
              <a:rPr lang="sk-SK" sz="1600" b="1" spc="0" dirty="0">
                <a:solidFill>
                  <a:srgbClr val="006EB6"/>
                </a:solidFill>
                <a:ea typeface="MS PGothic" panose="020B0600070205080204" pitchFamily="34" charset="-128"/>
              </a:rPr>
              <a:t>domén inteligentnej špecializácie</a:t>
            </a:r>
          </a:p>
          <a:p>
            <a:pPr marL="182563" lvl="0" indent="-182563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pri výskumných projektoch v gescii MŠVVaŠ SR/SO VA bude zohľadňovať </a:t>
            </a:r>
            <a:r>
              <a:rPr lang="sk-SK" sz="1600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:</a:t>
            </a:r>
            <a:endParaRPr lang="sk-SK" sz="1600" b="1" spc="0" dirty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marL="447675" lvl="1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v 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rámci partnerských projektov podnikov a výskumných inštitúcií – zúčastnené inštitúcie realizujú niektorú z </a:t>
            </a:r>
            <a:r>
              <a:rPr lang="sk-SK" sz="1600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nasledovných aktivít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:</a:t>
            </a:r>
          </a:p>
          <a:p>
            <a:pPr marL="900113" lvl="2" indent="-188913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priemyselný výskum (podnikateľské subjekty);</a:t>
            </a:r>
          </a:p>
          <a:p>
            <a:pPr marL="900113" lvl="2" indent="-188913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experimentálny vývoj (podnikateľské subjekty);</a:t>
            </a:r>
          </a:p>
          <a:p>
            <a:pPr marL="900113" lvl="2" indent="-188913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nezávislý výskum a vývoj (nepodnikateľské inštitúcie – SAV, univerzity a pod.).</a:t>
            </a:r>
          </a:p>
          <a:p>
            <a:pPr marL="447675" lvl="1" algn="just" defTabSz="457200" eaLnBrk="0" fontAlgn="base" hangingPunct="0">
              <a:spcAft>
                <a:spcPct val="0"/>
              </a:spcAft>
              <a:buClrTx/>
              <a:defRPr/>
            </a:pPr>
            <a:r>
              <a:rPr lang="sk-SK" sz="1600" b="1" spc="0" dirty="0">
                <a:solidFill>
                  <a:prstClr val="black"/>
                </a:solidFill>
                <a:ea typeface="MS PGothic" panose="020B0600070205080204" pitchFamily="34" charset="-128"/>
              </a:rPr>
              <a:t>keďže ide o výskumné projekty - nevzniká produkt a nemôže byť ani definovaný garantovaný odberateľ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 – </a:t>
            </a:r>
            <a:r>
              <a:rPr lang="sk-SK" sz="1600" b="1" u="sng" spc="0" dirty="0">
                <a:solidFill>
                  <a:prstClr val="black"/>
                </a:solidFill>
                <a:ea typeface="MS PGothic" panose="020B0600070205080204" pitchFamily="34" charset="-128"/>
              </a:rPr>
              <a:t>ale</a:t>
            </a:r>
            <a:r>
              <a:rPr lang="sk-SK" sz="1600" b="1" spc="0" dirty="0">
                <a:solidFill>
                  <a:prstClr val="black"/>
                </a:solidFill>
                <a:ea typeface="MS PGothic" panose="020B0600070205080204" pitchFamily="34" charset="-128"/>
              </a:rPr>
              <a:t> 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na úrovni oprávnenosti projektov pri administratívnom, alebo odbornom hodnotení sa bude overovať, či projekt má nespochybniteľne potenciál uplatniteľnosti svojich výsledkov v konkrétnej doméne. Uvedené bude možné plniť jednak partnerstvom s relevantným podnikom </a:t>
            </a:r>
            <a:r>
              <a:rPr lang="sk-SK" sz="1600" b="1" spc="0" dirty="0" smtClean="0">
                <a:solidFill>
                  <a:srgbClr val="FF0000"/>
                </a:solidFill>
                <a:ea typeface="MS PGothic" panose="020B0600070205080204" pitchFamily="34" charset="-128"/>
              </a:rPr>
              <a:t>(</a:t>
            </a:r>
            <a:r>
              <a:rPr lang="sk-SK" sz="1600" b="1" spc="0" dirty="0">
                <a:solidFill>
                  <a:srgbClr val="FF0000"/>
                </a:solidFill>
                <a:ea typeface="MS PGothic" panose="020B0600070205080204" pitchFamily="34" charset="-128"/>
              </a:rPr>
              <a:t>SK NACE platné pre doménu), 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ako aj tým, že sa príslušným spôsobom budú definovať plánované výsledky výskumných </a:t>
            </a:r>
            <a:r>
              <a:rPr lang="sk-SK" sz="1600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aktivít</a:t>
            </a:r>
            <a:endParaRPr lang="sk-SK" sz="1600" spc="0" dirty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marL="182563" lvl="1" indent="-182563" algn="just" defTabSz="457200" eaLnBrk="0" fontAlgn="base" hangingPunct="0">
              <a:spcAft>
                <a:spcPct val="0"/>
              </a:spcAft>
              <a:buClrTx/>
              <a:tabLst>
                <a:tab pos="182563" algn="l"/>
              </a:tabLst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aktuálne schválené 3 domény inteligentnej špecializácie </a:t>
            </a:r>
          </a:p>
          <a:p>
            <a:pPr marL="0" lvl="1" indent="0" algn="just" defTabSz="457200" eaLnBrk="0" fontAlgn="base" hangingPunct="0">
              <a:spcAft>
                <a:spcPct val="0"/>
              </a:spcAft>
              <a:buClrTx/>
              <a:buNone/>
              <a:tabLst>
                <a:tab pos="182563" algn="l"/>
              </a:tabLst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	</a:t>
            </a:r>
            <a:r>
              <a:rPr lang="sk-SK" sz="1600" b="1" u="sng" spc="0" dirty="0">
                <a:solidFill>
                  <a:srgbClr val="006EB6"/>
                </a:solidFill>
                <a:ea typeface="MS PGothic" panose="020B0600070205080204" pitchFamily="34" charset="-128"/>
              </a:rPr>
              <a:t>https://www.opvai.sk/ris3/dolezite-dokumenty/      </a:t>
            </a:r>
          </a:p>
          <a:p>
            <a:pPr marL="0" lvl="1" indent="0" algn="just" defTabSz="457200" eaLnBrk="0" fontAlgn="base" hangingPunct="0">
              <a:spcAft>
                <a:spcPct val="0"/>
              </a:spcAft>
              <a:buClrTx/>
              <a:buNone/>
              <a:tabLst>
                <a:tab pos="182563" algn="l"/>
              </a:tabLst>
              <a:defRPr/>
            </a:pPr>
            <a:endParaRPr lang="sk-SK" sz="300" spc="0" dirty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marL="171450" lvl="1" indent="-171450" algn="just" defTabSz="457200" eaLnBrk="0" fontAlgn="base" hangingPunct="0">
              <a:spcAft>
                <a:spcPct val="0"/>
              </a:spcAft>
              <a:buClrTx/>
              <a:tabLst>
                <a:tab pos="182563" algn="l"/>
              </a:tabLst>
              <a:defRPr/>
            </a:pPr>
            <a:r>
              <a:rPr lang="sk-SK" sz="1600" b="1" u="sng" spc="0" dirty="0">
                <a:solidFill>
                  <a:prstClr val="black"/>
                </a:solidFill>
                <a:ea typeface="MS PGothic" panose="020B0600070205080204" pitchFamily="34" charset="-128"/>
              </a:rPr>
              <a:t>oprávnené oblasti realizácie výskumu </a:t>
            </a:r>
            <a:endParaRPr lang="sk-SK" sz="1600" b="1" u="sng" spc="0" dirty="0" smtClean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marL="0" lvl="1" indent="0" algn="just" defTabSz="457200" eaLnBrk="0" fontAlgn="base" hangingPunct="0">
              <a:spcAft>
                <a:spcPct val="0"/>
              </a:spcAft>
              <a:buClrTx/>
              <a:buNone/>
              <a:tabLst>
                <a:tab pos="182563" algn="l"/>
              </a:tabLst>
              <a:defRPr/>
            </a:pP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 </a:t>
            </a:r>
            <a:r>
              <a:rPr lang="sk-SK" sz="1600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   – 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od produktovej línie </a:t>
            </a:r>
            <a:r>
              <a:rPr lang="sk-SK" sz="1600" spc="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k </a:t>
            </a:r>
            <a:r>
              <a:rPr lang="sk-SK" sz="1600" spc="0" dirty="0">
                <a:solidFill>
                  <a:prstClr val="black"/>
                </a:solidFill>
                <a:ea typeface="MS PGothic" panose="020B0600070205080204" pitchFamily="34" charset="-128"/>
              </a:rPr>
              <a:t>hlavnému trendu</a:t>
            </a:r>
          </a:p>
          <a:p>
            <a:pPr algn="just">
              <a:spcAft>
                <a:spcPts val="0"/>
              </a:spcAft>
              <a:buClr>
                <a:srgbClr val="67B346"/>
              </a:buClr>
              <a:buFont typeface="Wingdings" panose="05000000000000000000" pitchFamily="2" charset="2"/>
              <a:buChar char="Ø"/>
              <a:tabLst>
                <a:tab pos="182563" algn="l"/>
              </a:tabLst>
            </a:pPr>
            <a:endParaRPr lang="sk-SK" sz="1800" dirty="0"/>
          </a:p>
        </p:txBody>
      </p:sp>
      <p:pic>
        <p:nvPicPr>
          <p:cNvPr id="5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99351"/>
            <a:ext cx="2841358" cy="125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ovná spojovacia šípka 5"/>
          <p:cNvCxnSpPr/>
          <p:nvPr/>
        </p:nvCxnSpPr>
        <p:spPr>
          <a:xfrm>
            <a:off x="3346311" y="4854444"/>
            <a:ext cx="2521833" cy="3191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Obrázok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t="-3383" r="3946" b="-1"/>
          <a:stretch/>
        </p:blipFill>
        <p:spPr bwMode="auto">
          <a:xfrm>
            <a:off x="4589197" y="5814997"/>
            <a:ext cx="3568168" cy="104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ovná spojovacia šípka 8"/>
          <p:cNvCxnSpPr/>
          <p:nvPr/>
        </p:nvCxnSpPr>
        <p:spPr>
          <a:xfrm>
            <a:off x="2555776" y="6417142"/>
            <a:ext cx="1656184" cy="1844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57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8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aktivitách VA vo vzťahu k vyhlasovaniu nových </a:t>
            </a:r>
            <a:r>
              <a:rPr lang="pt-BR" dirty="0" smtClean="0"/>
              <a:t>výziev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Dlhodobý strategický výskum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323528" y="1483746"/>
            <a:ext cx="8712968" cy="525762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  <a:defRPr/>
            </a:pPr>
            <a:endParaRPr lang="sk-SK" sz="1500" b="1" u="sng" dirty="0" smtClean="0"/>
          </a:p>
          <a:p>
            <a:pPr marL="0" indent="0">
              <a:buNone/>
              <a:defRPr/>
            </a:pPr>
            <a:r>
              <a:rPr lang="sk-SK" sz="4800" b="1" u="sng" dirty="0" smtClean="0">
                <a:solidFill>
                  <a:srgbClr val="006EB6"/>
                </a:solidFill>
              </a:rPr>
              <a:t>5 </a:t>
            </a:r>
            <a:r>
              <a:rPr lang="sk-SK" sz="4800" b="1" u="sng" dirty="0">
                <a:solidFill>
                  <a:srgbClr val="006EB6"/>
                </a:solidFill>
              </a:rPr>
              <a:t>výziev </a:t>
            </a:r>
            <a:r>
              <a:rPr lang="sk-SK" sz="4800" u="sng" dirty="0">
                <a:solidFill>
                  <a:srgbClr val="006EB6"/>
                </a:solidFill>
              </a:rPr>
              <a:t>na podporu dlhodobého strategického výskumu a vývoja </a:t>
            </a:r>
          </a:p>
          <a:p>
            <a:pPr>
              <a:defRPr/>
            </a:pPr>
            <a:r>
              <a:rPr lang="sk-SK" sz="4800" dirty="0"/>
              <a:t>1 výzva na 1 doménu inteligentnej špecializácie</a:t>
            </a:r>
          </a:p>
          <a:p>
            <a:pPr>
              <a:defRPr/>
            </a:pPr>
            <a:r>
              <a:rPr lang="sk-SK" sz="4800" dirty="0"/>
              <a:t>alokácia na výzvy delená podľa alokačného kritéria schváleného Radou VA </a:t>
            </a:r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sk-SK" sz="4800" dirty="0"/>
              <a:t>       (dôraz na priemysel pre 21. storočie a dopravné prostriedky pre 21. storočie)</a:t>
            </a:r>
          </a:p>
          <a:p>
            <a:pPr marL="0" indent="0">
              <a:buNone/>
              <a:defRPr/>
            </a:pPr>
            <a:r>
              <a:rPr lang="sk-SK" sz="4800" b="1" dirty="0" smtClean="0">
                <a:solidFill>
                  <a:srgbClr val="006EB6"/>
                </a:solidFill>
              </a:rPr>
              <a:t>Oprávnení </a:t>
            </a:r>
            <a:r>
              <a:rPr lang="sk-SK" sz="4800" b="1" dirty="0">
                <a:solidFill>
                  <a:srgbClr val="006EB6"/>
                </a:solidFill>
              </a:rPr>
              <a:t>žiadatelia:</a:t>
            </a:r>
          </a:p>
          <a:p>
            <a:pPr marL="0" indent="0">
              <a:lnSpc>
                <a:spcPts val="1300"/>
              </a:lnSpc>
              <a:spcAft>
                <a:spcPts val="1200"/>
              </a:spcAft>
              <a:buNone/>
              <a:defRPr/>
            </a:pPr>
            <a:r>
              <a:rPr lang="sk-SK" sz="4800" dirty="0" smtClean="0"/>
              <a:t>1.    SAV </a:t>
            </a:r>
            <a:r>
              <a:rPr lang="sk-SK" sz="4800" dirty="0"/>
              <a:t>a jej organizácie;</a:t>
            </a:r>
            <a:br>
              <a:rPr lang="sk-SK" sz="4800" dirty="0"/>
            </a:br>
            <a:r>
              <a:rPr lang="sk-SK" sz="4800" dirty="0"/>
              <a:t>2.    právnické osoby </a:t>
            </a:r>
            <a:r>
              <a:rPr lang="sk-SK" sz="4800" dirty="0" err="1"/>
              <a:t>VaV</a:t>
            </a:r>
            <a:r>
              <a:rPr lang="sk-SK" sz="4800" dirty="0"/>
              <a:t> zriadené ÚOŠS;</a:t>
            </a:r>
            <a:br>
              <a:rPr lang="sk-SK" sz="4800" dirty="0"/>
            </a:br>
            <a:r>
              <a:rPr lang="sk-SK" sz="4800" dirty="0"/>
              <a:t>3.    verejné vysoké školy;</a:t>
            </a:r>
            <a:br>
              <a:rPr lang="sk-SK" sz="4800" dirty="0"/>
            </a:br>
            <a:r>
              <a:rPr lang="sk-SK" sz="4800" dirty="0"/>
              <a:t>4.    štátne vysoké školy;</a:t>
            </a:r>
            <a:br>
              <a:rPr lang="sk-SK" sz="4800" dirty="0"/>
            </a:br>
            <a:r>
              <a:rPr lang="sk-SK" sz="4800" dirty="0"/>
              <a:t>5.    podnikateľský sektor výskumu a vývoja</a:t>
            </a:r>
          </a:p>
          <a:p>
            <a:pPr marL="0" indent="0">
              <a:buNone/>
              <a:defRPr/>
            </a:pPr>
            <a:r>
              <a:rPr lang="sk-SK" sz="4800" b="1" dirty="0" smtClean="0">
                <a:solidFill>
                  <a:srgbClr val="006EB6"/>
                </a:solidFill>
              </a:rPr>
              <a:t>Oprávnení </a:t>
            </a:r>
            <a:r>
              <a:rPr lang="sk-SK" sz="4800" b="1" dirty="0">
                <a:solidFill>
                  <a:srgbClr val="006EB6"/>
                </a:solidFill>
              </a:rPr>
              <a:t>partneri: </a:t>
            </a:r>
            <a:r>
              <a:rPr lang="sk-SK" sz="4800" dirty="0"/>
              <a:t>všetky typy inštitúcií (štátne, verejné, neziskové, podnikateľské), vrátane možnosti zahraničných partnerov</a:t>
            </a:r>
            <a:r>
              <a:rPr lang="sk-SK" sz="4800" dirty="0" smtClean="0"/>
              <a:t>.</a:t>
            </a:r>
            <a:endParaRPr lang="sk-SK" sz="4800" dirty="0"/>
          </a:p>
          <a:p>
            <a:pPr marL="0" indent="0">
              <a:buNone/>
              <a:defRPr/>
            </a:pPr>
            <a:r>
              <a:rPr lang="sk-SK" sz="4800" b="1" dirty="0" smtClean="0"/>
              <a:t>Povinné </a:t>
            </a:r>
            <a:r>
              <a:rPr lang="sk-SK" sz="4800" b="1" dirty="0"/>
              <a:t>partnerstvo </a:t>
            </a:r>
            <a:r>
              <a:rPr lang="sk-SK" sz="4800" dirty="0"/>
              <a:t>na recipročnom princípe medzi akademickou sférou a podnikateľským sektorom, pričom minimálna povinná skladba konzorcia sú 4 inštitúcie (1 žiadateľ a </a:t>
            </a:r>
            <a:r>
              <a:rPr lang="sk-SK" sz="4800" dirty="0" smtClean="0"/>
              <a:t>minimálne </a:t>
            </a:r>
            <a:r>
              <a:rPr lang="sk-SK" sz="4800" dirty="0"/>
              <a:t>3 partneri) </a:t>
            </a:r>
          </a:p>
          <a:p>
            <a:pPr marL="0" indent="0">
              <a:buNone/>
              <a:defRPr/>
            </a:pPr>
            <a:r>
              <a:rPr lang="sk-SK" sz="4800" dirty="0" smtClean="0"/>
              <a:t>Dôraz </a:t>
            </a:r>
            <a:r>
              <a:rPr lang="sk-SK" sz="4800" b="1" dirty="0"/>
              <a:t>na aktívnu participáciu univerzitných vedeckých parkov/výskumných centier </a:t>
            </a:r>
            <a:r>
              <a:rPr lang="sk-SK" sz="4800" dirty="0"/>
              <a:t>v projektoch – požiadavka vychádza priamo z textu OP Výskum a inovácie</a:t>
            </a:r>
            <a:r>
              <a:rPr lang="sk-SK" sz="4800" dirty="0" smtClean="0"/>
              <a:t>.</a:t>
            </a:r>
          </a:p>
          <a:p>
            <a:pPr marL="0" indent="0">
              <a:buNone/>
              <a:defRPr/>
            </a:pPr>
            <a:endParaRPr lang="sk-SK" sz="2800" dirty="0"/>
          </a:p>
          <a:p>
            <a:pPr marL="0" lvl="0" indent="0">
              <a:buClr>
                <a:srgbClr val="DC9E1F"/>
              </a:buClr>
              <a:buNone/>
              <a:defRPr/>
            </a:pPr>
            <a:r>
              <a:rPr lang="sk-SK" sz="4800" b="1" dirty="0">
                <a:solidFill>
                  <a:srgbClr val="006EB6"/>
                </a:solidFill>
              </a:rPr>
              <a:t>Oprávnené územie: </a:t>
            </a:r>
            <a:r>
              <a:rPr lang="sk-SK" sz="4800" dirty="0">
                <a:solidFill>
                  <a:srgbClr val="000000"/>
                </a:solidFill>
              </a:rPr>
              <a:t>všetky kraje mimo Bratislavského kraja (možnosť 15% flexibility)</a:t>
            </a:r>
          </a:p>
          <a:p>
            <a:pPr marL="0" indent="0">
              <a:buNone/>
              <a:defRPr/>
            </a:pPr>
            <a:endParaRPr lang="sk-SK" sz="1200" dirty="0" smtClean="0"/>
          </a:p>
          <a:p>
            <a:pPr algn="just">
              <a:spcAft>
                <a:spcPts val="0"/>
              </a:spcAft>
              <a:buClr>
                <a:srgbClr val="67B346"/>
              </a:buClr>
              <a:buFont typeface="Wingdings" panose="05000000000000000000" pitchFamily="2" charset="2"/>
              <a:buChar char="Ø"/>
              <a:tabLst>
                <a:tab pos="182563" algn="l"/>
              </a:tabLst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9160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8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aktivitách VA vo vzťahu k vyhlasovaniu nových </a:t>
            </a:r>
            <a:r>
              <a:rPr lang="pt-BR" dirty="0" smtClean="0"/>
              <a:t>výziev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Medzinárodná vedecko-technická spolupráca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395536" y="1483746"/>
            <a:ext cx="8496944" cy="417750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50000"/>
              </a:lnSpc>
              <a:buNone/>
              <a:defRPr/>
            </a:pPr>
            <a:r>
              <a:rPr lang="sk-SK" altLang="sk-SK" sz="6400" b="1" dirty="0" smtClean="0">
                <a:solidFill>
                  <a:srgbClr val="006EB6"/>
                </a:solidFill>
              </a:rPr>
              <a:t>3 </a:t>
            </a:r>
            <a:r>
              <a:rPr lang="sk-SK" altLang="sk-SK" sz="6400" b="1" dirty="0">
                <a:solidFill>
                  <a:srgbClr val="006EB6"/>
                </a:solidFill>
              </a:rPr>
              <a:t>typy projektov </a:t>
            </a:r>
            <a:r>
              <a:rPr lang="sk-SK" altLang="sk-SK" sz="6400" dirty="0">
                <a:solidFill>
                  <a:srgbClr val="006EB6"/>
                </a:solidFill>
              </a:rPr>
              <a:t>schválených v rámci H2020:</a:t>
            </a:r>
          </a:p>
          <a:p>
            <a:pPr marL="444500" algn="just">
              <a:defRPr/>
            </a:pPr>
            <a:r>
              <a:rPr lang="sk-SK" altLang="sk-SK" sz="6400" dirty="0"/>
              <a:t>Medzinárodné výskumné centrá / partnerstvá  (</a:t>
            </a:r>
            <a:r>
              <a:rPr lang="sk-SK" altLang="sk-SK" sz="6400" dirty="0" err="1"/>
              <a:t>Teaming</a:t>
            </a:r>
            <a:r>
              <a:rPr lang="sk-SK" altLang="sk-SK" sz="6400" dirty="0"/>
              <a:t>/ </a:t>
            </a:r>
            <a:r>
              <a:rPr lang="sk-SK" altLang="sk-SK" sz="6400" dirty="0" err="1"/>
              <a:t>Twinning</a:t>
            </a:r>
            <a:r>
              <a:rPr lang="sk-SK" altLang="sk-SK" sz="6400" dirty="0"/>
              <a:t>)</a:t>
            </a:r>
          </a:p>
          <a:p>
            <a:pPr marL="444500" algn="just">
              <a:defRPr/>
            </a:pPr>
            <a:r>
              <a:rPr lang="sk-SK" altLang="sk-SK" sz="6400" dirty="0"/>
              <a:t>Ľudské zdroje vo výskume (</a:t>
            </a:r>
            <a:r>
              <a:rPr lang="fr-FR" sz="6400" dirty="0"/>
              <a:t>Marie</a:t>
            </a:r>
            <a:r>
              <a:rPr lang="sk-SK" sz="6400" dirty="0"/>
              <a:t> - </a:t>
            </a:r>
            <a:r>
              <a:rPr lang="fr-FR" sz="6400" dirty="0"/>
              <a:t>Curie a ERA Chairs</a:t>
            </a:r>
            <a:r>
              <a:rPr lang="sk-SK" sz="6400" dirty="0"/>
              <a:t>)</a:t>
            </a:r>
            <a:r>
              <a:rPr lang="fr-FR" sz="6400" dirty="0"/>
              <a:t>	</a:t>
            </a:r>
            <a:endParaRPr lang="sk-SK" sz="6400" dirty="0"/>
          </a:p>
          <a:p>
            <a:pPr marL="444500" algn="just">
              <a:defRPr/>
            </a:pPr>
            <a:r>
              <a:rPr lang="sk-SK" sz="6400" dirty="0"/>
              <a:t>Podpora výskumných a demonštračných aktivít v schválených projektoch programu Horizont 2020</a:t>
            </a:r>
          </a:p>
          <a:p>
            <a:pPr algn="just">
              <a:defRPr/>
            </a:pPr>
            <a:endParaRPr lang="sk-SK" altLang="sk-SK" sz="1600" dirty="0">
              <a:solidFill>
                <a:srgbClr val="0070C0"/>
              </a:solidFill>
            </a:endParaRPr>
          </a:p>
          <a:p>
            <a:pPr marL="0" indent="0" algn="just">
              <a:buNone/>
              <a:defRPr/>
            </a:pPr>
            <a:r>
              <a:rPr lang="sk-SK" sz="6400" b="1" dirty="0">
                <a:solidFill>
                  <a:srgbClr val="006EB6"/>
                </a:solidFill>
              </a:rPr>
              <a:t>Oprávnení žiadatelia: </a:t>
            </a:r>
          </a:p>
          <a:p>
            <a:pPr marL="0" indent="0" algn="just">
              <a:buNone/>
              <a:defRPr/>
            </a:pPr>
            <a:r>
              <a:rPr lang="sk-SK" sz="6400" dirty="0"/>
              <a:t>Úspešní žiadatelia v rámci programu Horizont 2020</a:t>
            </a:r>
          </a:p>
          <a:p>
            <a:pPr marL="444500" algn="just">
              <a:defRPr/>
            </a:pPr>
            <a:r>
              <a:rPr lang="sk-SK" sz="6400" dirty="0"/>
              <a:t>1 kola výziev </a:t>
            </a:r>
            <a:r>
              <a:rPr lang="sk-SK" sz="6400" dirty="0" err="1"/>
              <a:t>teaming</a:t>
            </a:r>
            <a:r>
              <a:rPr lang="sk-SK" sz="6400" dirty="0"/>
              <a:t> a výziev na </a:t>
            </a:r>
            <a:r>
              <a:rPr lang="sk-SK" sz="6400" dirty="0" err="1"/>
              <a:t>twinning</a:t>
            </a:r>
            <a:endParaRPr lang="sk-SK" sz="6400" dirty="0"/>
          </a:p>
          <a:p>
            <a:pPr marL="444500" algn="just">
              <a:defRPr/>
            </a:pPr>
            <a:r>
              <a:rPr lang="sk-SK" sz="6400" dirty="0" err="1"/>
              <a:t>Marie</a:t>
            </a:r>
            <a:r>
              <a:rPr lang="sk-SK" sz="6400" dirty="0"/>
              <a:t> </a:t>
            </a:r>
            <a:r>
              <a:rPr lang="sk-SK" sz="6400" dirty="0" err="1"/>
              <a:t>Skłodowska</a:t>
            </a:r>
            <a:r>
              <a:rPr lang="sk-SK" sz="6400" dirty="0"/>
              <a:t>-Curie </a:t>
            </a:r>
            <a:r>
              <a:rPr lang="sk-SK" sz="6400" dirty="0" err="1"/>
              <a:t>Actions</a:t>
            </a:r>
            <a:r>
              <a:rPr lang="sk-SK" sz="6400" dirty="0"/>
              <a:t> a ERA </a:t>
            </a:r>
            <a:r>
              <a:rPr lang="sk-SK" sz="6400" dirty="0" err="1"/>
              <a:t>Chairs</a:t>
            </a:r>
            <a:endParaRPr lang="sk-SK" sz="6400" dirty="0"/>
          </a:p>
          <a:p>
            <a:pPr marL="0" indent="0" algn="just">
              <a:buNone/>
              <a:defRPr/>
            </a:pPr>
            <a:r>
              <a:rPr lang="sk-SK" sz="6400" dirty="0"/>
              <a:t>Prijímatelia podpory v rámci projektov podpory výskumných a demonštračných aktivít</a:t>
            </a:r>
          </a:p>
          <a:p>
            <a:pPr marL="0" indent="0" algn="just">
              <a:buNone/>
              <a:defRPr/>
            </a:pPr>
            <a:endParaRPr lang="sk-SK" sz="3200" b="1" dirty="0"/>
          </a:p>
          <a:p>
            <a:pPr marL="0" indent="0" algn="just">
              <a:buNone/>
              <a:defRPr/>
            </a:pPr>
            <a:r>
              <a:rPr lang="sk-SK" sz="6400" b="1" dirty="0">
                <a:solidFill>
                  <a:srgbClr val="006EB6"/>
                </a:solidFill>
              </a:rPr>
              <a:t>Oprávnení partneri </a:t>
            </a:r>
            <a:r>
              <a:rPr lang="sk-SK" sz="6400" dirty="0"/>
              <a:t>- všetky typy inštitúcií (štátne, verejné, neziskové, podnikateľské), vrátane možnosti zahraničných partnerov.</a:t>
            </a:r>
          </a:p>
          <a:p>
            <a:pPr marL="0" indent="0">
              <a:buNone/>
              <a:defRPr/>
            </a:pPr>
            <a:endParaRPr lang="sk-SK" sz="1600" dirty="0"/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sk-SK" sz="6400" b="1" dirty="0">
                <a:solidFill>
                  <a:srgbClr val="006EB6"/>
                </a:solidFill>
              </a:rPr>
              <a:t>Oprávnené územie:</a:t>
            </a:r>
            <a:r>
              <a:rPr lang="sk-SK" sz="6400" dirty="0">
                <a:solidFill>
                  <a:srgbClr val="006EB6"/>
                </a:solidFill>
              </a:rPr>
              <a:t> </a:t>
            </a:r>
            <a:r>
              <a:rPr lang="sk-SK" sz="6400" dirty="0"/>
              <a:t>mimo BSK</a:t>
            </a:r>
          </a:p>
          <a:p>
            <a:pPr marL="0" indent="0">
              <a:buNone/>
              <a:defRPr/>
            </a:pPr>
            <a:r>
              <a:rPr lang="sk-SK" sz="6400" b="1" dirty="0" smtClean="0"/>
              <a:t>Partnerstvo</a:t>
            </a:r>
            <a:r>
              <a:rPr lang="sk-SK" sz="6400" b="1" dirty="0"/>
              <a:t> </a:t>
            </a:r>
            <a:r>
              <a:rPr lang="sk-SK" sz="6400" b="1" dirty="0" smtClean="0"/>
              <a:t>prípustné, ale</a:t>
            </a:r>
            <a:r>
              <a:rPr lang="sk-SK" sz="6400" b="1" dirty="0"/>
              <a:t> nie povinné.</a:t>
            </a:r>
            <a:endParaRPr lang="sk-SK" sz="6400" dirty="0"/>
          </a:p>
          <a:p>
            <a:pPr marL="0" indent="0">
              <a:buNone/>
              <a:defRPr/>
            </a:pPr>
            <a:endParaRPr lang="sk-SK" sz="1200" dirty="0" smtClean="0"/>
          </a:p>
          <a:p>
            <a:pPr algn="just">
              <a:spcAft>
                <a:spcPts val="0"/>
              </a:spcAft>
              <a:buClr>
                <a:srgbClr val="67B346"/>
              </a:buClr>
              <a:buFont typeface="Wingdings" panose="05000000000000000000" pitchFamily="2" charset="2"/>
              <a:buChar char="Ø"/>
              <a:tabLst>
                <a:tab pos="182563" algn="l"/>
              </a:tabLst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407495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8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realizovaných aktivitách VA vo vzťahu k vyhlasovaniu nových </a:t>
            </a:r>
            <a:r>
              <a:rPr lang="pt-BR" dirty="0" smtClean="0"/>
              <a:t>výziev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Harmonogram</a:t>
            </a:r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5496" y="764704"/>
            <a:ext cx="975657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412776"/>
            <a:ext cx="9144000" cy="54452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8. </a:t>
            </a:r>
            <a:r>
              <a:rPr lang="pt-BR" dirty="0" smtClean="0"/>
              <a:t>Informácia </a:t>
            </a:r>
            <a:r>
              <a:rPr lang="pt-BR" dirty="0"/>
              <a:t>o realizovaných aktivitách VA vo vzťahu k vyhlasovaniu nových </a:t>
            </a:r>
            <a:r>
              <a:rPr lang="pt-BR" dirty="0" smtClean="0"/>
              <a:t>výziev</a:t>
            </a:r>
            <a:endParaRPr lang="pt-BR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Opatrenia na urýchlenie prípravy ŽoNFP a čerpania</a:t>
            </a:r>
            <a:endParaRPr lang="pt-BR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>
          <a:xfrm>
            <a:off x="467544" y="1483746"/>
            <a:ext cx="8424936" cy="417750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  <a:defRPr/>
            </a:pPr>
            <a:endParaRPr lang="sk-SK" altLang="sk-SK" sz="4000" b="1" dirty="0" smtClean="0"/>
          </a:p>
          <a:p>
            <a:pPr>
              <a:spcAft>
                <a:spcPts val="300"/>
              </a:spcAft>
              <a:defRPr/>
            </a:pPr>
            <a:r>
              <a:rPr lang="sk-SK" altLang="sk-SK" sz="6400" b="1" dirty="0"/>
              <a:t>schvaľovanie Indikatívneho harmonogramu výziev </a:t>
            </a:r>
          </a:p>
          <a:p>
            <a:pPr>
              <a:spcAft>
                <a:spcPts val="300"/>
              </a:spcAft>
              <a:defRPr/>
            </a:pPr>
            <a:endParaRPr lang="sk-SK" altLang="sk-SK" sz="1200" dirty="0"/>
          </a:p>
          <a:p>
            <a:pPr>
              <a:spcAft>
                <a:spcPts val="300"/>
              </a:spcAft>
              <a:defRPr/>
            </a:pPr>
            <a:r>
              <a:rPr lang="sk-SK" altLang="sk-SK" sz="6400" b="1" dirty="0"/>
              <a:t>priebežné zverejňovanie informácií k pripravovaným výzvam</a:t>
            </a:r>
          </a:p>
          <a:p>
            <a:pPr lvl="1">
              <a:spcAft>
                <a:spcPts val="300"/>
              </a:spcAft>
              <a:defRPr/>
            </a:pPr>
            <a:r>
              <a:rPr lang="sk-SK" altLang="sk-SK" sz="6400" dirty="0" smtClean="0"/>
              <a:t>zameranie </a:t>
            </a:r>
            <a:r>
              <a:rPr lang="sk-SK" altLang="sk-SK" sz="6400" dirty="0"/>
              <a:t>pripravovaných </a:t>
            </a:r>
            <a:r>
              <a:rPr lang="sk-SK" altLang="sk-SK" sz="6400" dirty="0" smtClean="0"/>
              <a:t>výziev</a:t>
            </a:r>
          </a:p>
          <a:p>
            <a:pPr lvl="1">
              <a:spcAft>
                <a:spcPts val="300"/>
              </a:spcAft>
              <a:defRPr/>
            </a:pPr>
            <a:r>
              <a:rPr lang="sk-SK" altLang="sk-SK" sz="6400" dirty="0" smtClean="0"/>
              <a:t>harmonogram </a:t>
            </a:r>
            <a:r>
              <a:rPr lang="sk-SK" altLang="sk-SK" sz="6400" dirty="0"/>
              <a:t>ich </a:t>
            </a:r>
            <a:r>
              <a:rPr lang="sk-SK" altLang="sk-SK" sz="6400" dirty="0" smtClean="0"/>
              <a:t>vyhlasovania</a:t>
            </a:r>
          </a:p>
          <a:p>
            <a:pPr lvl="1">
              <a:spcAft>
                <a:spcPts val="300"/>
              </a:spcAft>
              <a:defRPr/>
            </a:pPr>
            <a:r>
              <a:rPr lang="sk-SK" altLang="sk-SK" sz="6400" dirty="0" smtClean="0"/>
              <a:t>vybrané </a:t>
            </a:r>
            <a:r>
              <a:rPr lang="sk-SK" altLang="sk-SK" sz="6400" dirty="0"/>
              <a:t>podmienky k výzvam – osvedčenie o spôsobilosti vykonávať výskum a vývoj  </a:t>
            </a:r>
          </a:p>
          <a:p>
            <a:pPr>
              <a:spcAft>
                <a:spcPts val="300"/>
              </a:spcAft>
              <a:defRPr/>
            </a:pPr>
            <a:endParaRPr lang="sk-SK" altLang="sk-SK" sz="1200" dirty="0"/>
          </a:p>
          <a:p>
            <a:pPr>
              <a:spcAft>
                <a:spcPts val="300"/>
              </a:spcAft>
              <a:defRPr/>
            </a:pPr>
            <a:r>
              <a:rPr lang="sk-SK" altLang="sk-SK" sz="6400" b="1" dirty="0"/>
              <a:t>zverejňovanie pomôcok pre prípravu nových Žiadostí o </a:t>
            </a:r>
            <a:r>
              <a:rPr lang="sk-SK" altLang="sk-SK" sz="6400" b="1" dirty="0" smtClean="0"/>
              <a:t>NFP</a:t>
            </a:r>
            <a:endParaRPr lang="sk-SK" altLang="sk-SK" sz="6400" b="1" dirty="0"/>
          </a:p>
          <a:p>
            <a:pPr lvl="1">
              <a:spcAft>
                <a:spcPts val="300"/>
              </a:spcAft>
              <a:defRPr/>
            </a:pPr>
            <a:r>
              <a:rPr lang="sk-SK" altLang="sk-SK" sz="6400" dirty="0" smtClean="0"/>
              <a:t>vybrané </a:t>
            </a:r>
            <a:r>
              <a:rPr lang="sk-SK" altLang="sk-SK" sz="6400" dirty="0"/>
              <a:t>kapitoly pre využívanie ITMS </a:t>
            </a:r>
          </a:p>
          <a:p>
            <a:pPr lvl="1">
              <a:spcAft>
                <a:spcPts val="300"/>
              </a:spcAft>
              <a:defRPr/>
            </a:pPr>
            <a:r>
              <a:rPr lang="sk-SK" altLang="sk-SK" sz="6400" dirty="0" smtClean="0"/>
              <a:t>o</a:t>
            </a:r>
            <a:r>
              <a:rPr lang="pl-PL" altLang="sk-SK" sz="6400" dirty="0"/>
              <a:t>verenie podmienky podniku v ťažkostiach</a:t>
            </a:r>
          </a:p>
          <a:p>
            <a:pPr lvl="1">
              <a:spcAft>
                <a:spcPts val="300"/>
              </a:spcAft>
              <a:defRPr/>
            </a:pPr>
            <a:r>
              <a:rPr lang="pl-PL" altLang="sk-SK" sz="6400" dirty="0" smtClean="0"/>
              <a:t>individuálny </a:t>
            </a:r>
            <a:r>
              <a:rPr lang="pl-PL" altLang="sk-SK" sz="6400" dirty="0"/>
              <a:t>test štátnej pomoci</a:t>
            </a:r>
            <a:endParaRPr lang="sk-SK" altLang="sk-SK" sz="6400" dirty="0"/>
          </a:p>
          <a:p>
            <a:pPr>
              <a:defRPr/>
            </a:pPr>
            <a:endParaRPr lang="sk-SK" altLang="sk-SK" sz="1200" dirty="0"/>
          </a:p>
          <a:p>
            <a:pPr algn="ctr">
              <a:lnSpc>
                <a:spcPct val="140000"/>
              </a:lnSpc>
              <a:defRPr/>
            </a:pPr>
            <a:r>
              <a:rPr lang="sk-SK" altLang="sk-SK" sz="6400" dirty="0"/>
              <a:t>zriadenie samostatnej mailovej adresy pre podnety a návrhy k výzvam – </a:t>
            </a:r>
            <a:endParaRPr lang="sk-SK" altLang="sk-SK" sz="6400" dirty="0" smtClean="0"/>
          </a:p>
          <a:p>
            <a:pPr algn="ctr">
              <a:lnSpc>
                <a:spcPct val="140000"/>
              </a:lnSpc>
              <a:defRPr/>
            </a:pPr>
            <a:r>
              <a:rPr lang="sk-SK" altLang="sk-SK" sz="7200" b="1" u="sng" dirty="0" err="1" smtClean="0">
                <a:solidFill>
                  <a:srgbClr val="006EB6"/>
                </a:solidFill>
              </a:rPr>
              <a:t>navrhy</a:t>
            </a:r>
            <a:r>
              <a:rPr lang="en-US" altLang="sk-SK" sz="7200" b="1" u="sng" dirty="0">
                <a:solidFill>
                  <a:srgbClr val="006EB6"/>
                </a:solidFill>
              </a:rPr>
              <a:t>@</a:t>
            </a:r>
            <a:r>
              <a:rPr lang="sk-SK" altLang="sk-SK" sz="7200" b="1" u="sng" dirty="0" err="1">
                <a:solidFill>
                  <a:srgbClr val="006EB6"/>
                </a:solidFill>
              </a:rPr>
              <a:t>vyskumnaagentura.sk</a:t>
            </a:r>
            <a:r>
              <a:rPr lang="sk-SK" altLang="sk-SK" sz="7200" b="1" u="sng" dirty="0">
                <a:solidFill>
                  <a:srgbClr val="006EB6"/>
                </a:solidFill>
              </a:rPr>
              <a:t> </a:t>
            </a:r>
            <a:endParaRPr lang="sk-SK" altLang="sk-SK" sz="5600" b="1" u="sng" dirty="0">
              <a:solidFill>
                <a:srgbClr val="006EB6"/>
              </a:solidFill>
            </a:endParaRPr>
          </a:p>
          <a:p>
            <a:pPr>
              <a:lnSpc>
                <a:spcPct val="140000"/>
              </a:lnSpc>
              <a:defRPr/>
            </a:pPr>
            <a:endParaRPr lang="sk-SK" altLang="sk-SK" sz="1200" b="1" dirty="0"/>
          </a:p>
          <a:p>
            <a:pPr>
              <a:lnSpc>
                <a:spcPct val="140000"/>
              </a:lnSpc>
              <a:defRPr/>
            </a:pPr>
            <a:r>
              <a:rPr lang="sk-SK" altLang="sk-SK" sz="6400" dirty="0"/>
              <a:t>akcelerácia čerpania v roku 2018 – </a:t>
            </a:r>
            <a:r>
              <a:rPr lang="sk-SK" altLang="sk-SK" sz="6400" b="1" dirty="0"/>
              <a:t>zavedenie možnosti realizácie VO už počas prípravy </a:t>
            </a:r>
            <a:r>
              <a:rPr lang="sk-SK" altLang="sk-SK" sz="6400" b="1" dirty="0" err="1"/>
              <a:t>ŽoNFP</a:t>
            </a:r>
            <a:endParaRPr lang="sk-SK" altLang="sk-SK" sz="6400" b="1" dirty="0"/>
          </a:p>
        </p:txBody>
      </p:sp>
    </p:spTree>
    <p:extLst>
      <p:ext uri="{BB962C8B-B14F-4D97-AF65-F5344CB8AC3E}">
        <p14:creationId xmlns:p14="http://schemas.microsoft.com/office/powerpoint/2010/main" val="41281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Informácia 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priebehu a výsledkoch ex post </a:t>
            </a:r>
            <a:r>
              <a:rPr lang="sk-SK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evaluácie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projektu Národná infraštruktúra pre podporu transferu technológií na Slovensku - NITT SK 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751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5" name="Titolo 3"/>
          <p:cNvSpPr txBox="1">
            <a:spLocks/>
          </p:cNvSpPr>
          <p:nvPr/>
        </p:nvSpPr>
        <p:spPr>
          <a:xfrm>
            <a:off x="395288" y="1412702"/>
            <a:ext cx="8062912" cy="79216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 cap="all" spc="5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sk-SK" altLang="it-IT" kern="0" cap="none" dirty="0" smtClean="0">
                <a:solidFill>
                  <a:srgbClr val="67B346"/>
                </a:solidFill>
                <a:effectLst/>
              </a:rPr>
              <a:t>Základné informácie</a:t>
            </a:r>
            <a:endParaRPr lang="it-IT" altLang="it-IT" kern="0" cap="none" dirty="0">
              <a:solidFill>
                <a:srgbClr val="67B346"/>
              </a:solidFill>
              <a:effectLst/>
            </a:endParaRPr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95288" y="2060451"/>
            <a:ext cx="8497887" cy="1152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dirty="0" err="1" smtClean="0">
                <a:solidFill>
                  <a:schemeClr val="bg1"/>
                </a:solidFill>
              </a:rPr>
              <a:t>evaluácia</a:t>
            </a:r>
            <a:r>
              <a:rPr lang="sk-SK" altLang="it-IT" dirty="0" smtClean="0">
                <a:solidFill>
                  <a:schemeClr val="bg1"/>
                </a:solidFill>
              </a:rPr>
              <a:t> v súlade s Plánom hodnotení OP VaI na programové obdobie 2014 – 2020, verzia 3.0</a:t>
            </a:r>
          </a:p>
          <a:p>
            <a:pPr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dirty="0" smtClean="0">
                <a:solidFill>
                  <a:schemeClr val="bg1"/>
                </a:solidFill>
              </a:rPr>
              <a:t>obdobie hodnotenia: </a:t>
            </a:r>
            <a:r>
              <a:rPr lang="sk-SK" altLang="it-IT" b="1" dirty="0" smtClean="0">
                <a:solidFill>
                  <a:schemeClr val="bg1"/>
                </a:solidFill>
              </a:rPr>
              <a:t>19. 9. – 20. 11. 2017</a:t>
            </a:r>
          </a:p>
          <a:p>
            <a:pPr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dirty="0" smtClean="0">
                <a:solidFill>
                  <a:schemeClr val="bg1"/>
                </a:solidFill>
              </a:rPr>
              <a:t>realizácia: p. </a:t>
            </a:r>
            <a:r>
              <a:rPr lang="sk-SK" altLang="it-IT" b="1" dirty="0" smtClean="0">
                <a:solidFill>
                  <a:schemeClr val="bg1"/>
                </a:solidFill>
              </a:rPr>
              <a:t>Alberto Bonetti</a:t>
            </a:r>
            <a:r>
              <a:rPr lang="sk-SK" altLang="it-IT" dirty="0" smtClean="0">
                <a:solidFill>
                  <a:schemeClr val="bg1"/>
                </a:solidFill>
              </a:rPr>
              <a:t>, </a:t>
            </a:r>
            <a:r>
              <a:rPr lang="sk-SK" altLang="it-IT" b="1" dirty="0" smtClean="0">
                <a:solidFill>
                  <a:schemeClr val="bg1"/>
                </a:solidFill>
              </a:rPr>
              <a:t>zahraničný expert</a:t>
            </a:r>
          </a:p>
        </p:txBody>
      </p:sp>
      <p:sp>
        <p:nvSpPr>
          <p:cNvPr id="7" name="Titolo 3"/>
          <p:cNvSpPr txBox="1">
            <a:spLocks/>
          </p:cNvSpPr>
          <p:nvPr/>
        </p:nvSpPr>
        <p:spPr bwMode="auto">
          <a:xfrm>
            <a:off x="395288" y="3356991"/>
            <a:ext cx="806291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5FA9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defRPr/>
            </a:pPr>
            <a:r>
              <a:rPr lang="sk-SK" altLang="it-IT" sz="2400" kern="0" spc="50" dirty="0">
                <a:solidFill>
                  <a:srgbClr val="67B346"/>
                </a:solidFill>
                <a:latin typeface="Century Gothic" panose="020B0502020202020204" pitchFamily="34" charset="0"/>
              </a:rPr>
              <a:t>Ciele </a:t>
            </a:r>
            <a:r>
              <a:rPr lang="it-IT" altLang="it-IT" sz="2400" kern="0" spc="50" dirty="0">
                <a:solidFill>
                  <a:srgbClr val="67B346"/>
                </a:solidFill>
                <a:latin typeface="Century Gothic" panose="020B0502020202020204" pitchFamily="34" charset="0"/>
              </a:rPr>
              <a:t>ex-post </a:t>
            </a:r>
            <a:r>
              <a:rPr lang="sk-SK" altLang="it-IT" sz="2400" kern="0" spc="50" dirty="0" err="1">
                <a:solidFill>
                  <a:srgbClr val="67B346"/>
                </a:solidFill>
                <a:latin typeface="Century Gothic" panose="020B0502020202020204" pitchFamily="34" charset="0"/>
              </a:rPr>
              <a:t>evaluácie</a:t>
            </a:r>
            <a:endParaRPr lang="it-IT" altLang="it-IT" sz="2400" kern="0" spc="50" dirty="0">
              <a:solidFill>
                <a:srgbClr val="67B346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egnaposto testo 4"/>
          <p:cNvSpPr txBox="1">
            <a:spLocks/>
          </p:cNvSpPr>
          <p:nvPr/>
        </p:nvSpPr>
        <p:spPr bwMode="auto">
          <a:xfrm>
            <a:off x="395288" y="4026347"/>
            <a:ext cx="8425184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6B6B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6B6B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itchFamily="4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itchFamily="4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itchFamily="4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itchFamily="4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itchFamily="4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67B346"/>
              </a:buClr>
              <a:buFont typeface="Wingdings" panose="05000000000000000000" pitchFamily="2" charset="2"/>
              <a:buChar char="Ø"/>
              <a:defRPr/>
            </a:pPr>
            <a:r>
              <a:rPr lang="sk-SK" altLang="it-IT" sz="1800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Zhodnotiť priebeh a výsledky </a:t>
            </a:r>
            <a:r>
              <a:rPr lang="sk-SK" altLang="it-IT" sz="1800" b="1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realizovaného projektu </a:t>
            </a:r>
            <a:r>
              <a:rPr lang="sk-SK" altLang="it-IT" sz="1800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NITT SK a jeho príspevok v oblasti podpory </a:t>
            </a:r>
            <a:r>
              <a:rPr lang="sk-SK" altLang="it-IT" sz="1800" spc="3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technolog</a:t>
            </a:r>
            <a:r>
              <a:rPr lang="sk-SK" altLang="it-IT" sz="1800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  <a:r>
              <a:rPr lang="sk-SK" altLang="it-IT" sz="1800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transferu na </a:t>
            </a:r>
            <a:r>
              <a:rPr lang="sk-SK" altLang="it-IT" sz="1800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Slovensku.</a:t>
            </a:r>
            <a:endParaRPr lang="sk-SK" altLang="it-IT" sz="1800" spc="3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67B346"/>
              </a:buClr>
              <a:buFont typeface="Wingdings" panose="05000000000000000000" pitchFamily="2" charset="2"/>
              <a:buChar char="Ø"/>
              <a:defRPr/>
            </a:pPr>
            <a:r>
              <a:rPr lang="sk-SK" altLang="it-IT" sz="1800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Identifikovať </a:t>
            </a:r>
            <a:r>
              <a:rPr lang="sk-SK" altLang="it-IT" sz="1800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potreby a spracovať odporúčania pre </a:t>
            </a:r>
            <a:r>
              <a:rPr lang="sk-SK" altLang="it-IT" sz="1800" b="1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pripravovaný </a:t>
            </a:r>
            <a:r>
              <a:rPr lang="sk-SK" altLang="it-IT" sz="1800" b="1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národný projekt</a:t>
            </a:r>
            <a:r>
              <a:rPr lang="sk-SK" altLang="it-IT" sz="1800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OP VaI „</a:t>
            </a:r>
            <a:r>
              <a:rPr lang="sk-SK" altLang="it-IT" sz="1800" i="1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Mobilizácia </a:t>
            </a:r>
            <a:r>
              <a:rPr lang="sk-SK" altLang="it-IT" sz="1800" i="1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transferu poznatkov </a:t>
            </a:r>
            <a:r>
              <a:rPr lang="sk-SK" altLang="it-IT" sz="1800" i="1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technológií </a:t>
            </a:r>
            <a:r>
              <a:rPr lang="sk-SK" altLang="it-IT" sz="1800" i="1" spc="30" dirty="0">
                <a:solidFill>
                  <a:schemeClr val="bg1"/>
                </a:solidFill>
                <a:latin typeface="Century Gothic" panose="020B0502020202020204" pitchFamily="34" charset="0"/>
              </a:rPr>
              <a:t>z výskumných inštitúcií do praxe</a:t>
            </a:r>
            <a:r>
              <a:rPr lang="sk-SK" altLang="it-IT" sz="1800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“.</a:t>
            </a:r>
            <a:endParaRPr lang="sk-SK" altLang="it-IT" sz="1800" spc="3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48" descr="LogoCsmt_XFirm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925" y="2780929"/>
            <a:ext cx="2577555" cy="64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4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Evaluačné </a:t>
            </a:r>
            <a:r>
              <a:rPr lang="pt-BR" dirty="0" smtClean="0"/>
              <a:t>otázky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95289" y="1916832"/>
            <a:ext cx="8353175" cy="38886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Tx/>
              <a:buAutoNum type="arabicParenR"/>
            </a:pPr>
            <a:r>
              <a:rPr lang="sk-SK" altLang="it-IT" b="1" dirty="0" smtClean="0">
                <a:solidFill>
                  <a:schemeClr val="bg1"/>
                </a:solidFill>
              </a:rPr>
              <a:t>Bola implementácia projektu efektívna</a:t>
            </a:r>
            <a:r>
              <a:rPr lang="en-GB" altLang="it-IT" b="1" dirty="0" smtClean="0">
                <a:solidFill>
                  <a:schemeClr val="bg1"/>
                </a:solidFill>
              </a:rPr>
              <a:t>?</a:t>
            </a:r>
            <a:endParaRPr lang="sk-SK" altLang="it-IT" b="1" dirty="0">
              <a:solidFill>
                <a:schemeClr val="bg1"/>
              </a:solidFill>
            </a:endParaRPr>
          </a:p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Tx/>
              <a:buAutoNum type="arabicParenR"/>
            </a:pPr>
            <a:r>
              <a:rPr lang="sk-SK" altLang="it-IT" b="1" dirty="0" smtClean="0">
                <a:solidFill>
                  <a:schemeClr val="bg1"/>
                </a:solidFill>
              </a:rPr>
              <a:t>Ako sa zmenila situácia v oblasti ochrany práv duševného vlastníctva</a:t>
            </a:r>
            <a:r>
              <a:rPr lang="en-GB" altLang="it-IT" b="1" dirty="0" smtClean="0">
                <a:solidFill>
                  <a:schemeClr val="bg1"/>
                </a:solidFill>
              </a:rPr>
              <a:t>?</a:t>
            </a:r>
            <a:endParaRPr lang="sk-SK" altLang="it-IT" b="1" dirty="0">
              <a:solidFill>
                <a:schemeClr val="bg1"/>
              </a:solidFill>
            </a:endParaRPr>
          </a:p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Tx/>
              <a:buAutoNum type="arabicParenR"/>
            </a:pPr>
            <a:r>
              <a:rPr lang="sk-SK" altLang="it-IT" b="1" dirty="0" smtClean="0">
                <a:solidFill>
                  <a:schemeClr val="bg1"/>
                </a:solidFill>
              </a:rPr>
              <a:t>V ktorých oblastiach RIS3 boli podporené transfery technológií</a:t>
            </a:r>
            <a:r>
              <a:rPr lang="en-GB" altLang="it-IT" b="1" dirty="0" smtClean="0">
                <a:solidFill>
                  <a:schemeClr val="bg1"/>
                </a:solidFill>
              </a:rPr>
              <a:t>?</a:t>
            </a:r>
            <a:endParaRPr lang="sk-SK" altLang="it-IT" b="1" dirty="0">
              <a:solidFill>
                <a:schemeClr val="bg1"/>
              </a:solidFill>
            </a:endParaRPr>
          </a:p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Tx/>
              <a:buAutoNum type="arabicParenR"/>
            </a:pPr>
            <a:r>
              <a:rPr lang="sk-SK" altLang="it-IT" b="1" dirty="0" smtClean="0">
                <a:solidFill>
                  <a:schemeClr val="bg1"/>
                </a:solidFill>
              </a:rPr>
              <a:t>V akej miere sú využívané integrované aplikácie ISS CVTI SR</a:t>
            </a:r>
            <a:r>
              <a:rPr lang="en-GB" altLang="it-IT" b="1" dirty="0" smtClean="0">
                <a:solidFill>
                  <a:schemeClr val="bg1"/>
                </a:solidFill>
              </a:rPr>
              <a:t>?</a:t>
            </a:r>
            <a:endParaRPr lang="sk-SK" altLang="it-IT" b="1" dirty="0">
              <a:solidFill>
                <a:schemeClr val="bg1"/>
              </a:solidFill>
            </a:endParaRPr>
          </a:p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Tx/>
              <a:buAutoNum type="arabicParenR"/>
            </a:pPr>
            <a:r>
              <a:rPr lang="sk-SK" altLang="it-IT" b="1" dirty="0" smtClean="0">
                <a:solidFill>
                  <a:schemeClr val="bg1"/>
                </a:solidFill>
              </a:rPr>
              <a:t>Aký je príspevok projektu k zvyšovaniu povedomia </a:t>
            </a:r>
            <a:r>
              <a:rPr lang="sk-SK" altLang="it-IT" b="1" dirty="0" err="1" smtClean="0">
                <a:solidFill>
                  <a:schemeClr val="bg1"/>
                </a:solidFill>
              </a:rPr>
              <a:t>VaV</a:t>
            </a:r>
            <a:r>
              <a:rPr lang="sk-SK" altLang="it-IT" b="1" dirty="0" smtClean="0">
                <a:solidFill>
                  <a:schemeClr val="bg1"/>
                </a:solidFill>
              </a:rPr>
              <a:t> komunity            v oblasti ochrany duševného vlastníctva pri transfere technológií</a:t>
            </a:r>
            <a:r>
              <a:rPr lang="en-GB" altLang="it-IT" b="1" dirty="0" smtClean="0">
                <a:solidFill>
                  <a:schemeClr val="bg1"/>
                </a:solidFill>
              </a:rPr>
              <a:t>?</a:t>
            </a:r>
            <a:endParaRPr lang="sk-SK" altLang="it-IT" b="1" dirty="0" smtClean="0">
              <a:solidFill>
                <a:schemeClr val="bg1"/>
              </a:solidFill>
            </a:endParaRPr>
          </a:p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Tx/>
              <a:buAutoNum type="arabicParenR"/>
            </a:pPr>
            <a:r>
              <a:rPr lang="sk-SK" altLang="it-IT" b="1" dirty="0" smtClean="0">
                <a:solidFill>
                  <a:schemeClr val="bg1"/>
                </a:solidFill>
              </a:rPr>
              <a:t>Aké sú odporúčania pre realizáciu budúceho projektu</a:t>
            </a:r>
            <a:r>
              <a:rPr lang="en-GB" altLang="it-IT" b="1" dirty="0" smtClean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4766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Metodika evaluácie</a:t>
            </a:r>
          </a:p>
        </p:txBody>
      </p:sp>
      <p:sp>
        <p:nvSpPr>
          <p:cNvPr id="8" name="Segnaposto testo 4"/>
          <p:cNvSpPr txBox="1">
            <a:spLocks/>
          </p:cNvSpPr>
          <p:nvPr/>
        </p:nvSpPr>
        <p:spPr>
          <a:xfrm>
            <a:off x="323528" y="1556792"/>
            <a:ext cx="8568952" cy="3429000"/>
          </a:xfrm>
          <a:prstGeom prst="rect">
            <a:avLst/>
          </a:prstGeom>
        </p:spPr>
        <p:txBody>
          <a:bodyPr rIns="0"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67B346"/>
              </a:buClr>
            </a:pPr>
            <a:r>
              <a:rPr lang="en-US" altLang="it-IT" b="1" i="1" dirty="0" smtClean="0">
                <a:solidFill>
                  <a:schemeClr val="bg1"/>
                </a:solidFill>
              </a:rPr>
              <a:t>desk research a</a:t>
            </a:r>
            <a:r>
              <a:rPr lang="sk-SK" altLang="it-IT" b="1" i="1" dirty="0" smtClean="0">
                <a:solidFill>
                  <a:schemeClr val="bg1"/>
                </a:solidFill>
              </a:rPr>
              <a:t> analýza hlavných projektových zdrojov:</a:t>
            </a:r>
            <a:endParaRPr lang="en-US" altLang="it-IT" b="1" i="1" dirty="0" smtClean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400" dirty="0" smtClean="0">
                <a:solidFill>
                  <a:schemeClr val="bg1"/>
                </a:solidFill>
              </a:rPr>
              <a:t>operačný program Výskum a vývoj </a:t>
            </a:r>
            <a:r>
              <a:rPr lang="en-US" altLang="it-IT" sz="1400" dirty="0" smtClean="0">
                <a:solidFill>
                  <a:schemeClr val="bg1"/>
                </a:solidFill>
              </a:rPr>
              <a:t>2007-2013, </a:t>
            </a:r>
            <a:endParaRPr lang="sk-SK" altLang="it-IT" sz="1400" dirty="0" smtClean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400" dirty="0" smtClean="0">
                <a:solidFill>
                  <a:schemeClr val="bg1"/>
                </a:solidFill>
              </a:rPr>
              <a:t>Výročná správa združenia </a:t>
            </a:r>
            <a:r>
              <a:rPr lang="sk-SK" altLang="sk-SK" sz="1400" dirty="0" smtClean="0">
                <a:solidFill>
                  <a:schemeClr val="bg1"/>
                </a:solidFill>
              </a:rPr>
              <a:t>Národné centrum transferu technológií SR </a:t>
            </a:r>
            <a:r>
              <a:rPr lang="sk-SK" altLang="it-IT" sz="1400" dirty="0" smtClean="0">
                <a:solidFill>
                  <a:schemeClr val="bg1"/>
                </a:solidFill>
              </a:rPr>
              <a:t>za r. </a:t>
            </a:r>
            <a:r>
              <a:rPr lang="en-US" altLang="it-IT" sz="1400" dirty="0" smtClean="0">
                <a:solidFill>
                  <a:schemeClr val="bg1"/>
                </a:solidFill>
              </a:rPr>
              <a:t>2016, </a:t>
            </a:r>
            <a:endParaRPr lang="sk-SK" altLang="it-IT" sz="1400" dirty="0" smtClean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400" dirty="0" smtClean="0">
                <a:solidFill>
                  <a:schemeClr val="bg1"/>
                </a:solidFill>
              </a:rPr>
              <a:t>popis projektu NITT SK a rozpočet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endParaRPr lang="sk-SK" altLang="it-IT" sz="1400" dirty="0" smtClean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sk-SK" sz="1400" dirty="0" smtClean="0">
                <a:solidFill>
                  <a:schemeClr val="bg1"/>
                </a:solidFill>
              </a:rPr>
              <a:t>Prehľad vecnej realizácie aktivít projektu NITT SK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sk-SK" sz="1400" dirty="0" smtClean="0">
                <a:solidFill>
                  <a:schemeClr val="bg1"/>
                </a:solidFill>
              </a:rPr>
              <a:t>Návrh Národného systému pre podporu transferu technológií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endParaRPr lang="sk-SK" altLang="it-IT" sz="1400" dirty="0" smtClean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sk-SK" sz="1400" dirty="0" smtClean="0">
                <a:solidFill>
                  <a:schemeClr val="bg1"/>
                </a:solidFill>
              </a:rPr>
              <a:t>Expertné podporné služby</a:t>
            </a:r>
            <a:r>
              <a:rPr lang="en-US" altLang="it-IT" sz="1400" dirty="0" smtClean="0">
                <a:solidFill>
                  <a:schemeClr val="bg1"/>
                </a:solidFill>
              </a:rPr>
              <a:t>,</a:t>
            </a:r>
            <a:r>
              <a:rPr lang="sk-SK" altLang="it-IT" sz="1400" dirty="0" smtClean="0">
                <a:solidFill>
                  <a:schemeClr val="bg1"/>
                </a:solidFill>
              </a:rPr>
              <a:t> správa za r.2017</a:t>
            </a:r>
            <a:r>
              <a:rPr lang="en-US" altLang="it-IT" sz="1400" dirty="0" smtClean="0">
                <a:solidFill>
                  <a:schemeClr val="bg1"/>
                </a:solidFill>
              </a:rPr>
              <a:t> 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sk-SK" sz="1400" dirty="0" smtClean="0">
                <a:solidFill>
                  <a:schemeClr val="bg1"/>
                </a:solidFill>
              </a:rPr>
              <a:t>analytická štúdia - Východiská pre vytvorenie Integrovaného systému služieb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sk-SK" sz="1400" dirty="0" smtClean="0">
                <a:solidFill>
                  <a:schemeClr val="bg1"/>
                </a:solidFill>
              </a:rPr>
              <a:t>Integrovaný systém služieb CVTI SR – Záverečná správa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sk-SK" sz="1400" dirty="0" smtClean="0">
                <a:solidFill>
                  <a:schemeClr val="bg1"/>
                </a:solidFill>
              </a:rPr>
              <a:t>Štúdia nástrojov propagujúcich aktívne využívanie inštitútov ochrany práv duš. vlastníctva</a:t>
            </a:r>
            <a:endParaRPr lang="en-US" altLang="it-IT" sz="14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Clr>
                <a:srgbClr val="67B346"/>
              </a:buClr>
            </a:pPr>
            <a:r>
              <a:rPr lang="en-US" altLang="it-IT" b="1" i="1" dirty="0">
                <a:solidFill>
                  <a:schemeClr val="bg1"/>
                </a:solidFill>
              </a:rPr>
              <a:t>interview </a:t>
            </a:r>
            <a:r>
              <a:rPr lang="sk-SK" altLang="it-IT" b="1" i="1" dirty="0">
                <a:solidFill>
                  <a:schemeClr val="bg1"/>
                </a:solidFill>
              </a:rPr>
              <a:t>s účastníkmi </a:t>
            </a:r>
            <a:r>
              <a:rPr lang="sk-SK" altLang="it-IT" b="1" i="1" dirty="0" smtClean="0">
                <a:solidFill>
                  <a:schemeClr val="bg1"/>
                </a:solidFill>
              </a:rPr>
              <a:t>projektu </a:t>
            </a:r>
            <a:endParaRPr lang="sk-SK" altLang="it-IT" b="1" i="1" dirty="0">
              <a:solidFill>
                <a:schemeClr val="bg1"/>
              </a:solidFill>
            </a:endParaRPr>
          </a:p>
          <a:p>
            <a:pPr marL="627063" lvl="1" indent="-268288">
              <a:spcBef>
                <a:spcPts val="0"/>
              </a:spcBef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400" dirty="0">
                <a:solidFill>
                  <a:schemeClr val="bg1"/>
                </a:solidFill>
              </a:rPr>
              <a:t>cieľové skupiny</a:t>
            </a:r>
            <a:r>
              <a:rPr lang="en-US" altLang="it-IT" sz="1400" dirty="0">
                <a:solidFill>
                  <a:schemeClr val="bg1"/>
                </a:solidFill>
              </a:rPr>
              <a:t>, </a:t>
            </a:r>
            <a:r>
              <a:rPr lang="sk-SK" altLang="it-IT" sz="1400" dirty="0">
                <a:solidFill>
                  <a:schemeClr val="bg1"/>
                </a:solidFill>
              </a:rPr>
              <a:t>projektoví manažéri</a:t>
            </a:r>
            <a:r>
              <a:rPr lang="en-US" altLang="it-IT" sz="1400" dirty="0">
                <a:solidFill>
                  <a:schemeClr val="bg1"/>
                </a:solidFill>
              </a:rPr>
              <a:t>, </a:t>
            </a:r>
            <a:r>
              <a:rPr lang="sk-SK" altLang="it-IT" sz="1400" dirty="0">
                <a:solidFill>
                  <a:schemeClr val="bg1"/>
                </a:solidFill>
              </a:rPr>
              <a:t>pracovníci centier </a:t>
            </a:r>
            <a:r>
              <a:rPr lang="sk-SK" altLang="it-IT" sz="1400" dirty="0" smtClean="0">
                <a:solidFill>
                  <a:schemeClr val="bg1"/>
                </a:solidFill>
              </a:rPr>
              <a:t>transferu technológií (TT)</a:t>
            </a:r>
            <a:br>
              <a:rPr lang="sk-SK" altLang="it-IT" sz="1400" dirty="0" smtClean="0">
                <a:solidFill>
                  <a:schemeClr val="bg1"/>
                </a:solidFill>
              </a:rPr>
            </a:br>
            <a:r>
              <a:rPr lang="sk-SK" altLang="it-IT" sz="1400" dirty="0" smtClean="0">
                <a:solidFill>
                  <a:schemeClr val="bg1"/>
                </a:solidFill>
              </a:rPr>
              <a:t>v </a:t>
            </a:r>
            <a:r>
              <a:rPr lang="sk-SK" altLang="it-IT" sz="1400" dirty="0">
                <a:solidFill>
                  <a:schemeClr val="bg1"/>
                </a:solidFill>
              </a:rPr>
              <a:t>regiónoch</a:t>
            </a:r>
            <a:endParaRPr lang="en-US" altLang="it-IT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Závery evaluácie</a:t>
            </a:r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95289" y="1772816"/>
            <a:ext cx="8425184" cy="37890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  <a:buClr>
                <a:srgbClr val="006EB6"/>
              </a:buClr>
              <a:buFont typeface="Wingdings" panose="05000000000000000000" pitchFamily="2" charset="2"/>
              <a:buChar char="ü"/>
            </a:pPr>
            <a:r>
              <a:rPr lang="sk-SK" altLang="it-IT" dirty="0" smtClean="0">
                <a:solidFill>
                  <a:schemeClr val="bg1"/>
                </a:solidFill>
              </a:rPr>
              <a:t>Potvrdenie, že </a:t>
            </a:r>
            <a:r>
              <a:rPr lang="sk-SK" altLang="it-IT" u="sng" dirty="0" smtClean="0">
                <a:solidFill>
                  <a:schemeClr val="bg1"/>
                </a:solidFill>
              </a:rPr>
              <a:t>ciele a ukazovatele projektu</a:t>
            </a:r>
            <a:r>
              <a:rPr lang="sk-SK" altLang="it-IT" dirty="0" smtClean="0">
                <a:solidFill>
                  <a:schemeClr val="bg1"/>
                </a:solidFill>
              </a:rPr>
              <a:t>, tak ako boli definované na jeho začiatku, </a:t>
            </a:r>
            <a:r>
              <a:rPr lang="sk-SK" altLang="it-IT" b="1" u="sng" dirty="0" smtClean="0">
                <a:solidFill>
                  <a:srgbClr val="006EB6"/>
                </a:solidFill>
              </a:rPr>
              <a:t>boli splnené</a:t>
            </a:r>
            <a:r>
              <a:rPr lang="sk-SK" altLang="it-IT" b="1" dirty="0" smtClean="0">
                <a:solidFill>
                  <a:srgbClr val="006EB6"/>
                </a:solidFill>
              </a:rPr>
              <a:t>.</a:t>
            </a:r>
            <a:endParaRPr lang="sk-SK" altLang="it-IT" dirty="0">
              <a:solidFill>
                <a:srgbClr val="006EB6"/>
              </a:solidFill>
            </a:endParaRPr>
          </a:p>
          <a:p>
            <a:pPr algn="just">
              <a:spcAft>
                <a:spcPts val="1200"/>
              </a:spcAft>
              <a:buClr>
                <a:srgbClr val="006EB6"/>
              </a:buClr>
              <a:buFont typeface="Wingdings" panose="05000000000000000000" pitchFamily="2" charset="2"/>
              <a:buChar char="ü"/>
            </a:pPr>
            <a:r>
              <a:rPr lang="sk-SK" altLang="it-IT" dirty="0" smtClean="0">
                <a:solidFill>
                  <a:schemeClr val="bg1"/>
                </a:solidFill>
              </a:rPr>
              <a:t>Projektom predpokladané služby a infraštruktúry v oblasti TT boli vytvorené a sprevádzkované.</a:t>
            </a:r>
          </a:p>
          <a:p>
            <a:pPr algn="just">
              <a:spcAft>
                <a:spcPts val="1200"/>
              </a:spcAft>
              <a:buClr>
                <a:srgbClr val="006EB6"/>
              </a:buClr>
              <a:buFont typeface="Wingdings" panose="05000000000000000000" pitchFamily="2" charset="2"/>
              <a:buChar char="ü"/>
            </a:pPr>
            <a:r>
              <a:rPr lang="sk-SK" altLang="it-IT" b="1" u="sng" dirty="0" smtClean="0">
                <a:solidFill>
                  <a:srgbClr val="006EB6"/>
                </a:solidFill>
              </a:rPr>
              <a:t>Zvýšenie informovanosti</a:t>
            </a:r>
            <a:r>
              <a:rPr lang="sk-SK" altLang="it-IT" b="1" dirty="0" smtClean="0">
                <a:solidFill>
                  <a:srgbClr val="006EB6"/>
                </a:solidFill>
              </a:rPr>
              <a:t> </a:t>
            </a:r>
            <a:r>
              <a:rPr lang="sk-SK" altLang="it-IT" dirty="0" smtClean="0">
                <a:solidFill>
                  <a:schemeClr val="bg1"/>
                </a:solidFill>
              </a:rPr>
              <a:t>vedeckej komunity o podmienkach transferu technológií s využitím výsledkov vedecko-výskumného procesu.</a:t>
            </a:r>
          </a:p>
          <a:p>
            <a:pPr algn="just">
              <a:spcAft>
                <a:spcPts val="1200"/>
              </a:spcAft>
              <a:buClr>
                <a:srgbClr val="006EB6"/>
              </a:buClr>
              <a:buFont typeface="Wingdings" panose="05000000000000000000" pitchFamily="2" charset="2"/>
              <a:buChar char="ü"/>
            </a:pPr>
            <a:r>
              <a:rPr lang="sk-SK" altLang="sk-SK" dirty="0" smtClean="0">
                <a:solidFill>
                  <a:schemeClr val="bg1"/>
                </a:solidFill>
              </a:rPr>
              <a:t>Národné centrum transferu technológií SR, f</a:t>
            </a:r>
            <a:r>
              <a:rPr lang="sk-SK" altLang="it-IT" dirty="0" smtClean="0">
                <a:solidFill>
                  <a:schemeClr val="bg1"/>
                </a:solidFill>
              </a:rPr>
              <a:t>unkčný národný portál pre TT (</a:t>
            </a:r>
            <a:r>
              <a:rPr lang="sk-SK" altLang="it-IT" b="1" dirty="0" smtClean="0">
                <a:solidFill>
                  <a:srgbClr val="006EB6"/>
                </a:solidFill>
                <a:hlinkClick r:id="rId2"/>
              </a:rPr>
              <a:t>http://nptt.cvtisr.sk/</a:t>
            </a:r>
            <a:r>
              <a:rPr lang="sk-SK" altLang="it-IT" dirty="0" smtClean="0">
                <a:solidFill>
                  <a:schemeClr val="bg1"/>
                </a:solidFill>
              </a:rPr>
              <a:t>), miestne centrá TT, množstvo spracovaných výstupov </a:t>
            </a:r>
            <a:r>
              <a:rPr lang="sk-SK" altLang="it-IT" dirty="0" smtClean="0">
                <a:solidFill>
                  <a:schemeClr val="bg1"/>
                </a:solidFill>
                <a:sym typeface="Wingdings 3"/>
              </a:rPr>
              <a:t></a:t>
            </a:r>
            <a:r>
              <a:rPr lang="sk-SK" altLang="it-IT" dirty="0" smtClean="0">
                <a:solidFill>
                  <a:schemeClr val="bg1"/>
                </a:solidFill>
              </a:rPr>
              <a:t> </a:t>
            </a:r>
            <a:r>
              <a:rPr lang="sk-SK" altLang="it-IT" b="1" dirty="0" smtClean="0">
                <a:solidFill>
                  <a:srgbClr val="006EB6"/>
                </a:solidFill>
              </a:rPr>
              <a:t>vytvorenie prvkov národného ekosystému </a:t>
            </a:r>
            <a:r>
              <a:rPr lang="sk-SK" altLang="it-IT" b="1" dirty="0">
                <a:solidFill>
                  <a:srgbClr val="006EB6"/>
                </a:solidFill>
              </a:rPr>
              <a:t>transferu </a:t>
            </a:r>
            <a:r>
              <a:rPr lang="sk-SK" altLang="it-IT" b="1" dirty="0" smtClean="0">
                <a:solidFill>
                  <a:srgbClr val="006EB6"/>
                </a:solidFill>
              </a:rPr>
              <a:t>technológií</a:t>
            </a:r>
            <a:r>
              <a:rPr lang="sk-SK" altLang="it-IT" b="1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712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Avšak na druhej strane …</a:t>
            </a:r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95289" y="1916832"/>
            <a:ext cx="8425184" cy="37886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  <a:buClr>
                <a:srgbClr val="F38B3C"/>
              </a:buClr>
              <a:buFont typeface="Wingdings" pitchFamily="2" charset="2"/>
              <a:buChar char="Ø"/>
              <a:defRPr/>
            </a:pPr>
            <a:r>
              <a:rPr lang="sk-SK" altLang="it-IT" dirty="0">
                <a:solidFill>
                  <a:schemeClr val="bg1"/>
                </a:solidFill>
              </a:rPr>
              <a:t>P</a:t>
            </a:r>
            <a:r>
              <a:rPr lang="sk-SK" altLang="it-IT" dirty="0" smtClean="0">
                <a:solidFill>
                  <a:schemeClr val="bg1"/>
                </a:solidFill>
              </a:rPr>
              <a:t>otrebné doplniť doterajší „</a:t>
            </a:r>
            <a:r>
              <a:rPr lang="sk-SK" altLang="it-IT" u="sng" dirty="0" smtClean="0">
                <a:solidFill>
                  <a:schemeClr val="bg1"/>
                </a:solidFill>
              </a:rPr>
              <a:t>ponukovo orientovaný</a:t>
            </a:r>
            <a:r>
              <a:rPr lang="sk-SK" altLang="it-IT" dirty="0" smtClean="0">
                <a:solidFill>
                  <a:schemeClr val="bg1"/>
                </a:solidFill>
              </a:rPr>
              <a:t>“ prístup centier TT tak, aby viac zohľadňovali miestne špecifiká, znalosti a potreby, zaviesť tzv. </a:t>
            </a:r>
            <a:r>
              <a:rPr lang="sk-SK" altLang="it-IT" u="sng" dirty="0" smtClean="0">
                <a:solidFill>
                  <a:schemeClr val="bg2"/>
                </a:solidFill>
              </a:rPr>
              <a:t>„</a:t>
            </a:r>
            <a:r>
              <a:rPr lang="sk-SK" altLang="it-IT" b="1" u="sng" dirty="0" smtClean="0">
                <a:solidFill>
                  <a:schemeClr val="bg2"/>
                </a:solidFill>
              </a:rPr>
              <a:t>dopytovo orientovaný“ prístup</a:t>
            </a:r>
            <a:r>
              <a:rPr lang="sk-SK" altLang="it-IT" b="1" dirty="0" smtClean="0">
                <a:solidFill>
                  <a:schemeClr val="bg2"/>
                </a:solidFill>
              </a:rPr>
              <a:t> </a:t>
            </a:r>
            <a:r>
              <a:rPr lang="sk-SK" altLang="it-IT" dirty="0" smtClean="0">
                <a:solidFill>
                  <a:schemeClr val="bg2"/>
                </a:solidFill>
              </a:rPr>
              <a:t>prostredníctvom:</a:t>
            </a:r>
          </a:p>
          <a:p>
            <a:pPr lvl="1" indent="-384175" algn="just">
              <a:buClr>
                <a:srgbClr val="F38B3C"/>
              </a:buClr>
              <a:buSzPct val="150000"/>
              <a:buFont typeface="Century Gothic" panose="020B0502020202020204" pitchFamily="34" charset="0"/>
              <a:buChar char="→"/>
              <a:defRPr/>
            </a:pPr>
            <a:r>
              <a:rPr lang="sk-SK" altLang="it-IT" dirty="0" smtClean="0">
                <a:solidFill>
                  <a:schemeClr val="bg2"/>
                </a:solidFill>
              </a:rPr>
              <a:t>systematického vyhľadávania, monitorovania a analyzovania</a:t>
            </a:r>
            <a:r>
              <a:rPr lang="sk-SK" altLang="it-IT" i="1" dirty="0" smtClean="0">
                <a:solidFill>
                  <a:schemeClr val="bg2"/>
                </a:solidFill>
              </a:rPr>
              <a:t> </a:t>
            </a:r>
            <a:r>
              <a:rPr lang="sk-SK" altLang="it-IT" b="1" i="1" dirty="0" smtClean="0">
                <a:solidFill>
                  <a:schemeClr val="bg2"/>
                </a:solidFill>
              </a:rPr>
              <a:t>požiadaviek priemyselnej  a komerčnej sféry</a:t>
            </a:r>
            <a:r>
              <a:rPr lang="en-GB" altLang="it-IT" dirty="0" smtClean="0">
                <a:solidFill>
                  <a:schemeClr val="bg2"/>
                </a:solidFill>
              </a:rPr>
              <a:t>;</a:t>
            </a:r>
            <a:endParaRPr lang="sk-SK" altLang="it-IT" dirty="0" smtClean="0">
              <a:solidFill>
                <a:schemeClr val="bg2"/>
              </a:solidFill>
            </a:endParaRPr>
          </a:p>
          <a:p>
            <a:pPr lvl="1" indent="-384175" algn="just">
              <a:buClr>
                <a:srgbClr val="F38B3C"/>
              </a:buClr>
              <a:buSzPct val="150000"/>
              <a:buFont typeface="Century Gothic" panose="020B0502020202020204" pitchFamily="34" charset="0"/>
              <a:buChar char="→"/>
              <a:defRPr/>
            </a:pPr>
            <a:r>
              <a:rPr lang="sk-SK" altLang="it-IT" dirty="0" smtClean="0">
                <a:solidFill>
                  <a:schemeClr val="bg2"/>
                </a:solidFill>
              </a:rPr>
              <a:t>identifikovania </a:t>
            </a:r>
            <a:r>
              <a:rPr lang="sk-SK" altLang="it-IT" b="1" i="1" dirty="0" smtClean="0">
                <a:solidFill>
                  <a:schemeClr val="bg2"/>
                </a:solidFill>
              </a:rPr>
              <a:t>budúcich výskumných smerov a postupov, </a:t>
            </a:r>
            <a:r>
              <a:rPr lang="sk-SK" altLang="it-IT" dirty="0" smtClean="0">
                <a:solidFill>
                  <a:schemeClr val="bg2"/>
                </a:solidFill>
              </a:rPr>
              <a:t>ktoré budú zodpovedať daným požiadavkám komerčnej sféry</a:t>
            </a:r>
            <a:r>
              <a:rPr lang="en-GB" altLang="it-IT" dirty="0" smtClean="0">
                <a:solidFill>
                  <a:schemeClr val="bg2"/>
                </a:solidFill>
              </a:rPr>
              <a:t>;</a:t>
            </a:r>
            <a:endParaRPr lang="sk-SK" altLang="it-IT" dirty="0" smtClean="0">
              <a:solidFill>
                <a:schemeClr val="bg2"/>
              </a:solidFill>
            </a:endParaRPr>
          </a:p>
          <a:p>
            <a:pPr lvl="1" indent="-384175" algn="just">
              <a:buClr>
                <a:srgbClr val="F38B3C"/>
              </a:buClr>
              <a:buSzPct val="150000"/>
              <a:buFont typeface="Century Gothic" panose="020B0502020202020204" pitchFamily="34" charset="0"/>
              <a:buChar char="→"/>
              <a:defRPr/>
            </a:pPr>
            <a:r>
              <a:rPr lang="sk-SK" altLang="it-IT" dirty="0" smtClean="0">
                <a:solidFill>
                  <a:schemeClr val="bg2"/>
                </a:solidFill>
              </a:rPr>
              <a:t>rozvíjať efektívnym spôsobom </a:t>
            </a:r>
            <a:r>
              <a:rPr lang="sk-SK" altLang="it-IT" b="1" i="1" dirty="0" smtClean="0">
                <a:solidFill>
                  <a:schemeClr val="bg2"/>
                </a:solidFill>
              </a:rPr>
              <a:t>otvorený charakter výskumu</a:t>
            </a:r>
            <a:r>
              <a:rPr lang="sk-SK" altLang="it-IT" dirty="0" smtClean="0">
                <a:solidFill>
                  <a:schemeClr val="bg2"/>
                </a:solidFill>
              </a:rPr>
              <a:t>, </a:t>
            </a:r>
            <a:r>
              <a:rPr lang="sk-SK" altLang="it-IT" dirty="0" smtClean="0">
                <a:solidFill>
                  <a:schemeClr val="bg1"/>
                </a:solidFill>
              </a:rPr>
              <a:t>ktorý aplikujú verejné výskumné inštitúcie, pri riešení spoločenských     a priemyselných potrieb a výziev.</a:t>
            </a:r>
          </a:p>
        </p:txBody>
      </p:sp>
    </p:spTree>
    <p:extLst>
      <p:ext uri="{BB962C8B-B14F-4D97-AF65-F5344CB8AC3E}">
        <p14:creationId xmlns:p14="http://schemas.microsoft.com/office/powerpoint/2010/main" val="84653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(1/8)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23528" y="1700808"/>
            <a:ext cx="8496945" cy="37890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Aft>
                <a:spcPts val="1800"/>
              </a:spcAft>
              <a:buClr>
                <a:srgbClr val="67B346"/>
              </a:buClr>
              <a:buFont typeface="+mj-lt"/>
              <a:buAutoNum type="arabicPeriod"/>
              <a:defRPr/>
            </a:pPr>
            <a:r>
              <a:rPr lang="sk-SK" altLang="it-IT" sz="2000" b="1" dirty="0" smtClean="0">
                <a:solidFill>
                  <a:srgbClr val="67B346"/>
                </a:solidFill>
              </a:rPr>
              <a:t>Definovať dostatočne ambiciózne ciele v oblasti služieb TT         v rámci budúceho projektu</a:t>
            </a:r>
            <a:endParaRPr lang="en-US" altLang="it-IT" sz="2000" b="1" dirty="0" smtClean="0">
              <a:solidFill>
                <a:srgbClr val="67B346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600" dirty="0" smtClean="0">
                <a:solidFill>
                  <a:schemeClr val="bg1"/>
                </a:solidFill>
              </a:rPr>
              <a:t>definovať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ambiciózne merateľné ukazovatele</a:t>
            </a:r>
            <a:r>
              <a:rPr lang="sk-SK" altLang="it-IT" sz="1600" dirty="0" smtClean="0">
                <a:solidFill>
                  <a:schemeClr val="bg1"/>
                </a:solidFill>
              </a:rPr>
              <a:t>, vrátane cieľových hodnôt, s osobitným zameraním na služby, komerčné aspekty TT a prepojenia s priemyslom</a:t>
            </a:r>
            <a:r>
              <a:rPr lang="en-US" altLang="it-IT" sz="1600" dirty="0" smtClean="0">
                <a:solidFill>
                  <a:schemeClr val="bg1"/>
                </a:solidFill>
              </a:rPr>
              <a:t>;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600" dirty="0" smtClean="0">
                <a:solidFill>
                  <a:schemeClr val="bg1"/>
                </a:solidFill>
              </a:rPr>
              <a:t>transformovať celkový strategický cieľ do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konkrétnych realizovateľných scenárov</a:t>
            </a:r>
            <a:r>
              <a:rPr lang="sk-SK" altLang="it-IT" sz="1600" dirty="0" smtClean="0">
                <a:solidFill>
                  <a:schemeClr val="bg1"/>
                </a:solidFill>
              </a:rPr>
              <a:t> pre každú aktivitu a pre celý projekt</a:t>
            </a:r>
            <a:r>
              <a:rPr lang="en-US" altLang="it-IT" sz="1600" dirty="0" smtClean="0">
                <a:solidFill>
                  <a:schemeClr val="bg1"/>
                </a:solidFill>
              </a:rPr>
              <a:t>;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600" dirty="0" smtClean="0">
                <a:solidFill>
                  <a:schemeClr val="bg1"/>
                </a:solidFill>
              </a:rPr>
              <a:t>umožniť komplexné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 sledovanie </a:t>
            </a:r>
            <a:r>
              <a:rPr lang="sk-SK" altLang="it-IT" sz="1600" dirty="0" smtClean="0">
                <a:solidFill>
                  <a:schemeClr val="bg1"/>
                </a:solidFill>
              </a:rPr>
              <a:t>dosahovaného pokroku prostredníctvom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množstva rôznych ukazovateľov</a:t>
            </a:r>
            <a:r>
              <a:rPr lang="sk-SK" altLang="it-IT" sz="1600" dirty="0" smtClean="0">
                <a:solidFill>
                  <a:schemeClr val="bg1"/>
                </a:solidFill>
              </a:rPr>
              <a:t>, </a:t>
            </a:r>
          </a:p>
          <a:p>
            <a:pPr marL="756000" lvl="1" indent="0" algn="just"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lang="sk-SK" altLang="it-IT" sz="1400" i="1" dirty="0" smtClean="0">
                <a:solidFill>
                  <a:schemeClr val="bg1"/>
                </a:solidFill>
              </a:rPr>
              <a:t>napr. počet </a:t>
            </a:r>
            <a:r>
              <a:rPr lang="sk-SK" altLang="it-IT" sz="1400" i="1" dirty="0" err="1" smtClean="0">
                <a:solidFill>
                  <a:schemeClr val="bg1"/>
                </a:solidFill>
              </a:rPr>
              <a:t>brokerage</a:t>
            </a:r>
            <a:r>
              <a:rPr lang="sk-SK" altLang="it-IT" sz="1400" i="1" dirty="0" smtClean="0">
                <a:solidFill>
                  <a:schemeClr val="bg1"/>
                </a:solidFill>
              </a:rPr>
              <a:t> podujatí, úroveň spolupráce medzi akademickými a priemyselnými  subjektmi dosiahnutá v dôsledku projektu, počet pozitívnych referencií na využitie poskytnutých služieb, ekonomická hodnota kontraktov uzatvorených centrami TT apod. </a:t>
            </a:r>
          </a:p>
        </p:txBody>
      </p:sp>
    </p:spTree>
    <p:extLst>
      <p:ext uri="{BB962C8B-B14F-4D97-AF65-F5344CB8AC3E}">
        <p14:creationId xmlns:p14="http://schemas.microsoft.com/office/powerpoint/2010/main" val="40374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(2/8)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23528" y="1700808"/>
            <a:ext cx="8496945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Aft>
                <a:spcPts val="1800"/>
              </a:spcAft>
              <a:buClr>
                <a:srgbClr val="67B346"/>
              </a:buClr>
              <a:buFont typeface="+mj-lt"/>
              <a:buAutoNum type="arabicPeriod" startAt="2"/>
            </a:pPr>
            <a:r>
              <a:rPr lang="sk-SK" altLang="it-IT" sz="2000" b="1" dirty="0" smtClean="0">
                <a:solidFill>
                  <a:srgbClr val="67B346"/>
                </a:solidFill>
              </a:rPr>
              <a:t>Ďalej rozširovať informovanosť v rámci priemyselných                   a obchodných  aktérov procesu TT</a:t>
            </a:r>
            <a:endParaRPr lang="en-US" altLang="it-IT" sz="2000" b="1" dirty="0" smtClean="0">
              <a:solidFill>
                <a:srgbClr val="67B346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čo najviac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zapojiť</a:t>
            </a:r>
            <a:r>
              <a:rPr lang="sk-SK" altLang="it-IT" sz="1600" dirty="0" smtClean="0">
                <a:solidFill>
                  <a:schemeClr val="bg1"/>
                </a:solidFill>
              </a:rPr>
              <a:t>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priemyselné a obchodné subjekty </a:t>
            </a:r>
            <a:r>
              <a:rPr lang="sk-SK" altLang="it-IT" sz="1600" dirty="0" smtClean="0">
                <a:solidFill>
                  <a:schemeClr val="bg1"/>
                </a:solidFill>
              </a:rPr>
              <a:t>do aktivít projektu</a:t>
            </a:r>
            <a:r>
              <a:rPr lang="en-US" altLang="it-IT" sz="1600" dirty="0" smtClean="0">
                <a:solidFill>
                  <a:schemeClr val="bg1"/>
                </a:solidFill>
              </a:rPr>
              <a:t>,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pripravovať a podporovať prostredie pre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zabezpečenie</a:t>
            </a:r>
            <a:r>
              <a:rPr lang="sk-SK" altLang="it-IT" sz="1600" dirty="0" smtClean="0">
                <a:solidFill>
                  <a:schemeClr val="bg1"/>
                </a:solidFill>
              </a:rPr>
              <a:t> dostatočnej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informovanosti</a:t>
            </a:r>
            <a:r>
              <a:rPr lang="sk-SK" altLang="it-IT" sz="1600" dirty="0" smtClean="0">
                <a:solidFill>
                  <a:schemeClr val="bg1"/>
                </a:solidFill>
              </a:rPr>
              <a:t> v rámci procesu TT</a:t>
            </a:r>
            <a:r>
              <a:rPr lang="en-US" altLang="it-IT" sz="1600" dirty="0" smtClean="0">
                <a:solidFill>
                  <a:schemeClr val="bg1"/>
                </a:solidFill>
              </a:rPr>
              <a:t>,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organizovať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špecializované podujatia a iniciatívy </a:t>
            </a:r>
            <a:r>
              <a:rPr lang="sk-SK" altLang="it-IT" sz="1600" dirty="0" smtClean="0">
                <a:solidFill>
                  <a:schemeClr val="bg1"/>
                </a:solidFill>
              </a:rPr>
              <a:t>zamerané na komerčnú sféru:</a:t>
            </a:r>
            <a:endParaRPr lang="en-US" altLang="it-IT" sz="1600" dirty="0" smtClean="0">
              <a:solidFill>
                <a:schemeClr val="bg1"/>
              </a:solidFill>
            </a:endParaRPr>
          </a:p>
          <a:p>
            <a:pPr marL="1069975" lvl="2" indent="-268288" algn="just">
              <a:spcBef>
                <a:spcPts val="0"/>
              </a:spcBef>
              <a:spcAft>
                <a:spcPts val="300"/>
              </a:spcAft>
              <a:buClr>
                <a:srgbClr val="67B346"/>
              </a:buClr>
            </a:pPr>
            <a:r>
              <a:rPr lang="en-US" altLang="it-IT" sz="1400" i="1" dirty="0" smtClean="0">
                <a:solidFill>
                  <a:schemeClr val="bg1"/>
                </a:solidFill>
              </a:rPr>
              <a:t>brokerage </a:t>
            </a:r>
            <a:r>
              <a:rPr lang="sk-SK" altLang="it-IT" sz="1400" i="1" dirty="0" smtClean="0">
                <a:solidFill>
                  <a:schemeClr val="bg1"/>
                </a:solidFill>
              </a:rPr>
              <a:t>podujatia</a:t>
            </a:r>
            <a:r>
              <a:rPr lang="en-US" altLang="it-IT" sz="1400" i="1" dirty="0" smtClean="0">
                <a:solidFill>
                  <a:schemeClr val="bg1"/>
                </a:solidFill>
              </a:rPr>
              <a:t>, </a:t>
            </a:r>
            <a:endParaRPr lang="sk-SK" altLang="it-IT" sz="1400" i="1" dirty="0">
              <a:solidFill>
                <a:schemeClr val="bg1"/>
              </a:solidFill>
            </a:endParaRPr>
          </a:p>
          <a:p>
            <a:pPr marL="1069975" lvl="2" indent="-268288" algn="just">
              <a:spcBef>
                <a:spcPts val="0"/>
              </a:spcBef>
              <a:spcAft>
                <a:spcPts val="300"/>
              </a:spcAft>
              <a:buClr>
                <a:srgbClr val="67B346"/>
              </a:buClr>
            </a:pPr>
            <a:r>
              <a:rPr lang="sk-SK" altLang="it-IT" sz="1400" i="1" dirty="0" err="1" smtClean="0">
                <a:solidFill>
                  <a:schemeClr val="bg1"/>
                </a:solidFill>
              </a:rPr>
              <a:t>networkingové</a:t>
            </a:r>
            <a:r>
              <a:rPr lang="sk-SK" altLang="it-IT" sz="1400" i="1" dirty="0" smtClean="0">
                <a:solidFill>
                  <a:schemeClr val="bg1"/>
                </a:solidFill>
              </a:rPr>
              <a:t> podujatia zamerané na párovanie medzi požiadavkami priemyslu a výskumnými ponukami</a:t>
            </a:r>
            <a:r>
              <a:rPr lang="en-US" altLang="it-IT" sz="1400" i="1" dirty="0" smtClean="0">
                <a:solidFill>
                  <a:schemeClr val="bg1"/>
                </a:solidFill>
              </a:rPr>
              <a:t>, </a:t>
            </a:r>
            <a:endParaRPr lang="sk-SK" altLang="it-IT" sz="1400" i="1" dirty="0">
              <a:solidFill>
                <a:schemeClr val="bg1"/>
              </a:solidFill>
            </a:endParaRPr>
          </a:p>
          <a:p>
            <a:pPr marL="1069975" lvl="2" indent="-268288" algn="just">
              <a:spcBef>
                <a:spcPts val="0"/>
              </a:spcBef>
              <a:spcAft>
                <a:spcPts val="300"/>
              </a:spcAft>
              <a:buClr>
                <a:srgbClr val="67B346"/>
              </a:buClr>
            </a:pPr>
            <a:r>
              <a:rPr lang="sk-SK" altLang="it-IT" sz="1400" i="1" dirty="0" smtClean="0">
                <a:solidFill>
                  <a:schemeClr val="bg1"/>
                </a:solidFill>
              </a:rPr>
              <a:t>špecifické podujatia pre vybrané sektory</a:t>
            </a:r>
            <a:r>
              <a:rPr lang="en-US" altLang="it-IT" sz="1400" i="1" dirty="0" smtClean="0">
                <a:solidFill>
                  <a:schemeClr val="bg1"/>
                </a:solidFill>
              </a:rPr>
              <a:t>, </a:t>
            </a:r>
            <a:endParaRPr lang="sk-SK" altLang="it-IT" sz="1400" i="1" dirty="0">
              <a:solidFill>
                <a:schemeClr val="bg1"/>
              </a:solidFill>
            </a:endParaRPr>
          </a:p>
          <a:p>
            <a:pPr marL="1069975" lvl="2" indent="-268288" algn="just">
              <a:spcBef>
                <a:spcPts val="0"/>
              </a:spcBef>
              <a:spcAft>
                <a:spcPts val="300"/>
              </a:spcAft>
              <a:buClr>
                <a:srgbClr val="67B346"/>
              </a:buClr>
            </a:pPr>
            <a:r>
              <a:rPr lang="sk-SK" altLang="it-IT" sz="1400" i="1" dirty="0" smtClean="0">
                <a:solidFill>
                  <a:schemeClr val="bg1"/>
                </a:solidFill>
              </a:rPr>
              <a:t>služby na podporu vytvárania priamych väzieb medzi komerčným subjektom           a výskumnou inštitúciou</a:t>
            </a:r>
            <a:r>
              <a:rPr lang="en-US" altLang="it-IT" sz="1400" i="1" dirty="0" smtClean="0">
                <a:solidFill>
                  <a:schemeClr val="bg1"/>
                </a:solidFill>
              </a:rPr>
              <a:t>, </a:t>
            </a:r>
            <a:r>
              <a:rPr lang="sk-SK" altLang="it-IT" sz="1400" i="1" dirty="0" err="1" smtClean="0">
                <a:solidFill>
                  <a:schemeClr val="bg1"/>
                </a:solidFill>
              </a:rPr>
              <a:t>atď</a:t>
            </a:r>
            <a:r>
              <a:rPr lang="en-US" altLang="it-IT" sz="1400" i="1" dirty="0" smtClean="0">
                <a:solidFill>
                  <a:schemeClr val="bg1"/>
                </a:solidFill>
              </a:rPr>
              <a:t>.</a:t>
            </a:r>
            <a:endParaRPr lang="it-IT" altLang="it-IT" sz="1400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4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(3/8)</a:t>
            </a:r>
            <a:endParaRPr lang="pt-BR" dirty="0"/>
          </a:p>
        </p:txBody>
      </p:sp>
      <p:sp>
        <p:nvSpPr>
          <p:cNvPr id="7" name="Segnaposto testo 4"/>
          <p:cNvSpPr txBox="1">
            <a:spLocks/>
          </p:cNvSpPr>
          <p:nvPr/>
        </p:nvSpPr>
        <p:spPr>
          <a:xfrm>
            <a:off x="323528" y="1700808"/>
            <a:ext cx="8496945" cy="3861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800"/>
              </a:spcAft>
              <a:buClr>
                <a:srgbClr val="67B346"/>
              </a:buClr>
              <a:buFont typeface="+mj-lt"/>
              <a:buAutoNum type="arabicPeriod" startAt="3"/>
            </a:pPr>
            <a:r>
              <a:rPr lang="sk-SK" altLang="it-IT" sz="2000" b="1" dirty="0" smtClean="0">
                <a:solidFill>
                  <a:srgbClr val="67B346"/>
                </a:solidFill>
              </a:rPr>
              <a:t>Rozvinúť „dopytovo orientovaný“ prístup centier </a:t>
            </a:r>
            <a:r>
              <a:rPr lang="en-US" altLang="it-IT" sz="2000" b="1" dirty="0" smtClean="0">
                <a:solidFill>
                  <a:srgbClr val="67B346"/>
                </a:solidFill>
              </a:rPr>
              <a:t>TT</a:t>
            </a:r>
          </a:p>
          <a:p>
            <a:pPr lvl="1" algn="just"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zabezpečiť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„dopytovo orientovaný“ prístup</a:t>
            </a:r>
            <a:r>
              <a:rPr lang="sk-SK" altLang="it-IT" sz="1600" dirty="0" smtClean="0">
                <a:solidFill>
                  <a:schemeClr val="bg1"/>
                </a:solidFill>
              </a:rPr>
              <a:t> nie ako náhradu, ale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ako doplnenie </a:t>
            </a:r>
            <a:r>
              <a:rPr lang="sk-SK" altLang="it-IT" sz="1600" dirty="0" smtClean="0">
                <a:solidFill>
                  <a:schemeClr val="bg1"/>
                </a:solidFill>
              </a:rPr>
              <a:t>k ponukovo orientovanému prístupu</a:t>
            </a:r>
            <a:r>
              <a:rPr lang="en-US" altLang="it-IT" sz="1600" dirty="0" smtClean="0">
                <a:solidFill>
                  <a:schemeClr val="bg1"/>
                </a:solidFill>
              </a:rPr>
              <a:t>;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dôkladné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analyzovanie požiadaviek komerčnej sféry </a:t>
            </a:r>
            <a:r>
              <a:rPr lang="sk-SK" altLang="it-IT" sz="1600" dirty="0" smtClean="0">
                <a:solidFill>
                  <a:schemeClr val="bg1"/>
                </a:solidFill>
              </a:rPr>
              <a:t>z hľadiska kompetencií a TT;</a:t>
            </a:r>
          </a:p>
          <a:p>
            <a:pPr lvl="1" algn="just"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b="1" dirty="0" smtClean="0">
                <a:solidFill>
                  <a:schemeClr val="bg1"/>
                </a:solidFill>
              </a:rPr>
              <a:t>systematické monitorovanie </a:t>
            </a:r>
            <a:r>
              <a:rPr lang="sk-SK" altLang="it-IT" sz="1600" dirty="0" smtClean="0">
                <a:solidFill>
                  <a:schemeClr val="bg1"/>
                </a:solidFill>
              </a:rPr>
              <a:t>a vnímanie požiadaviek priemyslu, vykonávané na centrálnej, ale  ešte vhodnejšie na lokálnej úrovni;</a:t>
            </a:r>
          </a:p>
          <a:p>
            <a:pPr lvl="1" algn="just"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b="1" dirty="0" smtClean="0">
                <a:solidFill>
                  <a:schemeClr val="bg1"/>
                </a:solidFill>
              </a:rPr>
              <a:t>vytvorenie funkčných a štruktúrovaných spojení </a:t>
            </a:r>
            <a:r>
              <a:rPr lang="sk-SK" altLang="it-IT" sz="1600" dirty="0" smtClean="0">
                <a:solidFill>
                  <a:schemeClr val="bg1"/>
                </a:solidFill>
              </a:rPr>
              <a:t>medzi priemyselnými potrebami a  disponibilnými výskumnými aktivitami/ kompetenciami;</a:t>
            </a:r>
          </a:p>
          <a:p>
            <a:pPr lvl="1" algn="just"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predvídanie a identifikovanie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budúcich výskumných smerov </a:t>
            </a:r>
            <a:r>
              <a:rPr lang="sk-SK" altLang="it-IT" sz="1600" dirty="0" smtClean="0">
                <a:solidFill>
                  <a:schemeClr val="bg1"/>
                </a:solidFill>
              </a:rPr>
              <a:t>a postupov, ktoré  budú odpoveďou na definované potreby komerčnej sféry</a:t>
            </a:r>
            <a:r>
              <a:rPr lang="en-US" altLang="it-IT" sz="1600" dirty="0" smtClean="0">
                <a:solidFill>
                  <a:schemeClr val="bg1"/>
                </a:solidFill>
              </a:rPr>
              <a:t>. </a:t>
            </a:r>
            <a:endParaRPr lang="it-IT" altLang="it-IT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2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(4/8)</a:t>
            </a:r>
            <a:endParaRPr lang="pt-BR" dirty="0"/>
          </a:p>
        </p:txBody>
      </p:sp>
      <p:sp>
        <p:nvSpPr>
          <p:cNvPr id="7" name="Segnaposto testo 4"/>
          <p:cNvSpPr txBox="1">
            <a:spLocks/>
          </p:cNvSpPr>
          <p:nvPr/>
        </p:nvSpPr>
        <p:spPr>
          <a:xfrm>
            <a:off x="323528" y="1700808"/>
            <a:ext cx="8496945" cy="40046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800"/>
              </a:spcAft>
              <a:buClr>
                <a:srgbClr val="67B346"/>
              </a:buClr>
              <a:buFont typeface="+mj-lt"/>
              <a:buAutoNum type="arabicPeriod" startAt="4"/>
            </a:pPr>
            <a:r>
              <a:rPr lang="sk-SK" altLang="it-IT" sz="2000" b="1" dirty="0" smtClean="0">
                <a:solidFill>
                  <a:srgbClr val="67B346"/>
                </a:solidFill>
              </a:rPr>
              <a:t>Dôraz na strategické priemyselné oblasti TT</a:t>
            </a:r>
            <a:endParaRPr lang="en-US" altLang="it-IT" sz="2000" b="1" dirty="0" smtClean="0">
              <a:solidFill>
                <a:srgbClr val="67B346"/>
              </a:solidFill>
            </a:endParaRPr>
          </a:p>
          <a:p>
            <a:pPr lvl="1" algn="just">
              <a:spcBef>
                <a:spcPts val="600"/>
              </a:spcBef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sústrediť podporu na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vysoko konkurencieschopné a perspektívne priemyselné oblasti a technologické témy</a:t>
            </a:r>
            <a:r>
              <a:rPr lang="sk-SK" altLang="it-IT" sz="1600" dirty="0" smtClean="0">
                <a:solidFill>
                  <a:schemeClr val="bg1"/>
                </a:solidFill>
              </a:rPr>
              <a:t>;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600"/>
              </a:spcBef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zabezpečiť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efektívnejší účinok poskytovanej podpory </a:t>
            </a:r>
            <a:r>
              <a:rPr lang="sk-SK" altLang="it-IT" sz="1600" dirty="0" smtClean="0">
                <a:solidFill>
                  <a:schemeClr val="bg1"/>
                </a:solidFill>
              </a:rPr>
              <a:t>v daných oblastiach;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600"/>
              </a:spcBef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b="1" dirty="0" smtClean="0">
                <a:solidFill>
                  <a:schemeClr val="bg1"/>
                </a:solidFill>
              </a:rPr>
              <a:t>vytvorenie skutočnej pridanej hodnoty </a:t>
            </a:r>
            <a:r>
              <a:rPr lang="sk-SK" altLang="it-IT" sz="1600" dirty="0" smtClean="0">
                <a:solidFill>
                  <a:schemeClr val="bg1"/>
                </a:solidFill>
              </a:rPr>
              <a:t>pre zúčastnených aktérov, aj pre celkový ekonomický rast;</a:t>
            </a:r>
            <a:endParaRPr lang="sk-SK" altLang="it-IT" sz="1600" dirty="0">
              <a:solidFill>
                <a:schemeClr val="bg1"/>
              </a:solidFill>
            </a:endParaRPr>
          </a:p>
          <a:p>
            <a:pPr lvl="1" algn="just">
              <a:spcBef>
                <a:spcPts val="600"/>
              </a:spcBef>
              <a:spcAft>
                <a:spcPts val="8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>
                <a:solidFill>
                  <a:schemeClr val="bg1"/>
                </a:solidFill>
              </a:rPr>
              <a:t>v</a:t>
            </a:r>
            <a:r>
              <a:rPr lang="sk-SK" altLang="it-IT" sz="1600" dirty="0" smtClean="0">
                <a:solidFill>
                  <a:schemeClr val="bg1"/>
                </a:solidFill>
              </a:rPr>
              <a:t>ytvorenie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podmienok pre jednoduchšie získanie dopytu a ponuky </a:t>
            </a:r>
            <a:r>
              <a:rPr lang="sk-SK" altLang="it-IT" sz="1600" dirty="0" smtClean="0">
                <a:solidFill>
                  <a:schemeClr val="bg1"/>
                </a:solidFill>
              </a:rPr>
              <a:t>vo vzťahu k príslušným kompetenciám a </a:t>
            </a:r>
            <a:r>
              <a:rPr lang="sk-SK" altLang="it-IT" sz="1600" dirty="0" err="1" smtClean="0">
                <a:solidFill>
                  <a:schemeClr val="bg1"/>
                </a:solidFill>
              </a:rPr>
              <a:t>know-how</a:t>
            </a:r>
            <a:r>
              <a:rPr lang="en-US" altLang="it-IT" sz="1600" dirty="0" smtClean="0">
                <a:solidFill>
                  <a:schemeClr val="bg1"/>
                </a:solidFill>
              </a:rPr>
              <a:t>.</a:t>
            </a:r>
            <a:endParaRPr lang="it-IT" altLang="it-IT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89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(5/8)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23528" y="1700808"/>
            <a:ext cx="8496945" cy="37890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rgbClr val="67B346"/>
              </a:buClr>
              <a:buFont typeface="+mj-lt"/>
              <a:buAutoNum type="arabicPeriod" startAt="5"/>
              <a:defRPr/>
            </a:pPr>
            <a:r>
              <a:rPr lang="sk-SK" altLang="it-IT" sz="2000" b="1" dirty="0" smtClean="0">
                <a:solidFill>
                  <a:srgbClr val="67B346"/>
                </a:solidFill>
              </a:rPr>
              <a:t>Vytvoriť a prevádzkovať otvorenú webovú databázu ponúk  a dopytov</a:t>
            </a:r>
            <a:endParaRPr lang="en-US" altLang="it-IT" sz="2000" b="1" dirty="0" smtClean="0">
              <a:solidFill>
                <a:srgbClr val="67B346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500" b="1" dirty="0">
                <a:solidFill>
                  <a:schemeClr val="bg1"/>
                </a:solidFill>
              </a:rPr>
              <a:t>v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ytvorenie </a:t>
            </a:r>
            <a:r>
              <a:rPr lang="sk-SK" altLang="it-IT" sz="1500" b="1" dirty="0" err="1" smtClean="0">
                <a:solidFill>
                  <a:schemeClr val="bg1"/>
                </a:solidFill>
              </a:rPr>
              <a:t>web-databázy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 pre priemyselné dopyty </a:t>
            </a:r>
            <a:r>
              <a:rPr lang="sk-SK" altLang="it-IT" sz="1500" dirty="0" smtClean="0">
                <a:solidFill>
                  <a:schemeClr val="bg1"/>
                </a:solidFill>
              </a:rPr>
              <a:t>(s prepojením na služby miestnych centier TT)</a:t>
            </a:r>
            <a:r>
              <a:rPr lang="en-US" altLang="it-IT" sz="1500" dirty="0" smtClean="0">
                <a:solidFill>
                  <a:schemeClr val="bg1"/>
                </a:solidFill>
              </a:rPr>
              <a:t>;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500" dirty="0" smtClean="0">
                <a:solidFill>
                  <a:schemeClr val="bg1"/>
                </a:solidFill>
              </a:rPr>
              <a:t>zabezpečenie štruktúrovanej formy priemyselných ponúk </a:t>
            </a:r>
            <a:r>
              <a:rPr lang="sk-SK" altLang="it-IT" sz="1500" dirty="0" err="1" smtClean="0">
                <a:solidFill>
                  <a:schemeClr val="bg1"/>
                </a:solidFill>
              </a:rPr>
              <a:t>prostr</a:t>
            </a:r>
            <a:r>
              <a:rPr lang="sk-SK" altLang="it-IT" sz="1500" dirty="0" smtClean="0">
                <a:solidFill>
                  <a:schemeClr val="bg1"/>
                </a:solidFill>
              </a:rPr>
              <a:t>.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miestnej spätnej väzby</a:t>
            </a:r>
            <a:r>
              <a:rPr lang="sk-SK" altLang="it-IT" sz="1500" dirty="0" smtClean="0">
                <a:solidFill>
                  <a:schemeClr val="bg1"/>
                </a:solidFill>
              </a:rPr>
              <a:t> </a:t>
            </a:r>
            <a:r>
              <a:rPr lang="en-US" altLang="it-IT" sz="1500" dirty="0" smtClean="0">
                <a:solidFill>
                  <a:schemeClr val="bg1"/>
                </a:solidFill>
              </a:rPr>
              <a:t>(brokerage </a:t>
            </a:r>
            <a:r>
              <a:rPr lang="sk-SK" altLang="it-IT" sz="1500" dirty="0" smtClean="0">
                <a:solidFill>
                  <a:schemeClr val="bg1"/>
                </a:solidFill>
              </a:rPr>
              <a:t>podujatia, priame kontakty, žiadosti, atď.);</a:t>
            </a: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500" b="1" dirty="0" smtClean="0">
                <a:solidFill>
                  <a:schemeClr val="bg1"/>
                </a:solidFill>
              </a:rPr>
              <a:t>sprístupnenie databázy </a:t>
            </a:r>
            <a:r>
              <a:rPr lang="sk-SK" altLang="it-IT" sz="1500" dirty="0" smtClean="0">
                <a:solidFill>
                  <a:schemeClr val="bg1"/>
                </a:solidFill>
              </a:rPr>
              <a:t>pre pracovníkov miestnych centier TT a výskumníkov</a:t>
            </a:r>
            <a:r>
              <a:rPr lang="en-US" altLang="it-IT" sz="1500" dirty="0" smtClean="0">
                <a:solidFill>
                  <a:schemeClr val="bg1"/>
                </a:solidFill>
              </a:rPr>
              <a:t>;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500" b="1" dirty="0" smtClean="0">
                <a:solidFill>
                  <a:schemeClr val="bg1"/>
                </a:solidFill>
              </a:rPr>
              <a:t>prepojenie databázy </a:t>
            </a:r>
            <a:r>
              <a:rPr lang="sk-SK" altLang="it-IT" sz="1500" dirty="0" smtClean="0">
                <a:solidFill>
                  <a:schemeClr val="bg1"/>
                </a:solidFill>
              </a:rPr>
              <a:t>s vedeckými databázami slovenských výskumných inštitúcií, obsahujúcimi referencie k odbornostiam a kompetenciám</a:t>
            </a:r>
            <a:r>
              <a:rPr lang="en-US" altLang="it-IT" sz="1500" dirty="0" smtClean="0">
                <a:solidFill>
                  <a:schemeClr val="bg1"/>
                </a:solidFill>
              </a:rPr>
              <a:t>, </a:t>
            </a:r>
            <a:r>
              <a:rPr lang="sk-SK" altLang="it-IT" sz="1500" dirty="0" smtClean="0">
                <a:solidFill>
                  <a:schemeClr val="bg1"/>
                </a:solidFill>
              </a:rPr>
              <a:t>vrátane informácie v rozsahu: „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kto skúma čo a kde?</a:t>
            </a:r>
            <a:r>
              <a:rPr lang="sk-SK" altLang="it-IT" sz="1500" dirty="0" smtClean="0">
                <a:solidFill>
                  <a:schemeClr val="bg1"/>
                </a:solidFill>
              </a:rPr>
              <a:t>“</a:t>
            </a:r>
            <a:r>
              <a:rPr lang="en-US" altLang="it-IT" sz="1500" dirty="0" smtClean="0">
                <a:solidFill>
                  <a:schemeClr val="bg1"/>
                </a:solidFill>
              </a:rPr>
              <a:t>;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500" dirty="0" smtClean="0">
                <a:solidFill>
                  <a:schemeClr val="bg1"/>
                </a:solidFill>
              </a:rPr>
              <a:t>umožniť komerčným aktérom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konzultovať prezentovanú ponuku</a:t>
            </a:r>
            <a:r>
              <a:rPr lang="en-US" altLang="it-IT" sz="1500" dirty="0" smtClean="0">
                <a:solidFill>
                  <a:schemeClr val="bg1"/>
                </a:solidFill>
              </a:rPr>
              <a:t>;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  <a:defRPr/>
            </a:pPr>
            <a:r>
              <a:rPr lang="sk-SK" altLang="it-IT" sz="1500" b="1" dirty="0" smtClean="0">
                <a:solidFill>
                  <a:schemeClr val="bg1"/>
                </a:solidFill>
              </a:rPr>
              <a:t>vytvoriť sprievodcov </a:t>
            </a:r>
            <a:r>
              <a:rPr lang="sk-SK" altLang="it-IT" sz="1500" dirty="0" smtClean="0">
                <a:solidFill>
                  <a:schemeClr val="bg1"/>
                </a:solidFill>
              </a:rPr>
              <a:t>pre rýchlu navigáciu a vyhľadávanie disponibilných kompetencií</a:t>
            </a:r>
            <a:r>
              <a:rPr lang="en-US" altLang="it-IT" sz="1500" dirty="0" smtClean="0">
                <a:solidFill>
                  <a:schemeClr val="bg1"/>
                </a:solidFill>
              </a:rPr>
              <a:t>.</a:t>
            </a:r>
            <a:endParaRPr lang="it-IT" altLang="it-IT" sz="15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6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(6/8)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23528" y="1700808"/>
            <a:ext cx="8496945" cy="37890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Aft>
                <a:spcPts val="1200"/>
              </a:spcAft>
              <a:buClr>
                <a:srgbClr val="67B346"/>
              </a:buClr>
              <a:buFont typeface="+mj-lt"/>
              <a:buAutoNum type="arabicPeriod" startAt="6"/>
            </a:pPr>
            <a:r>
              <a:rPr lang="sk-SK" altLang="it-IT" sz="2000" b="1" dirty="0" smtClean="0">
                <a:solidFill>
                  <a:srgbClr val="67B346"/>
                </a:solidFill>
              </a:rPr>
              <a:t>Kombinovať centralizované funkcie národnej platformy pre TT so službami lokálnych centier TT</a:t>
            </a:r>
            <a:endParaRPr lang="en-US" altLang="it-IT" sz="2000" b="1" dirty="0" smtClean="0">
              <a:solidFill>
                <a:srgbClr val="67B346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s využitím skúseností a výsledkov z projektu NITT SK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doplniť centralizované služby </a:t>
            </a:r>
            <a:r>
              <a:rPr lang="en-US" altLang="it-IT" sz="1600" b="1" dirty="0" smtClean="0">
                <a:solidFill>
                  <a:schemeClr val="bg1"/>
                </a:solidFill>
              </a:rPr>
              <a:t>TT</a:t>
            </a:r>
            <a:r>
              <a:rPr lang="en-US" altLang="it-IT" sz="1600" dirty="0" smtClean="0">
                <a:solidFill>
                  <a:schemeClr val="bg1"/>
                </a:solidFill>
              </a:rPr>
              <a:t> </a:t>
            </a:r>
            <a:r>
              <a:rPr lang="sk-SK" altLang="it-IT" sz="1600" dirty="0" smtClean="0">
                <a:solidFill>
                  <a:schemeClr val="bg1"/>
                </a:solidFill>
              </a:rPr>
              <a:t>o miestne pravidlá, podujatia a mechanizmy pre komunikáciu a spoluprácu medzi komerčným subjektmi a akademickou sférou</a:t>
            </a:r>
            <a:r>
              <a:rPr lang="en-US" altLang="it-IT" sz="1600" dirty="0" smtClean="0">
                <a:solidFill>
                  <a:schemeClr val="bg1"/>
                </a:solidFill>
              </a:rPr>
              <a:t>;</a:t>
            </a:r>
            <a:endParaRPr lang="sk-SK" altLang="it-IT" sz="1600" dirty="0" smtClean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uskutočniť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štruktúrovaný prieskum, vyhľadávanie a monitorovanie priemyselného a trhového dopytu</a:t>
            </a:r>
            <a:r>
              <a:rPr lang="sk-SK" altLang="it-IT" sz="1600" dirty="0" smtClean="0">
                <a:solidFill>
                  <a:schemeClr val="bg1"/>
                </a:solidFill>
              </a:rPr>
              <a:t>;</a:t>
            </a: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dirty="0" smtClean="0">
                <a:solidFill>
                  <a:schemeClr val="bg1"/>
                </a:solidFill>
              </a:rPr>
              <a:t>zabezpečiť </a:t>
            </a:r>
            <a:r>
              <a:rPr lang="sk-SK" altLang="it-IT" sz="1600" b="1" dirty="0" smtClean="0">
                <a:solidFill>
                  <a:schemeClr val="bg1"/>
                </a:solidFill>
              </a:rPr>
              <a:t>dostatočnú informovanosť priemyselných aktérov </a:t>
            </a:r>
            <a:r>
              <a:rPr lang="sk-SK" altLang="it-IT" sz="1600" dirty="0" smtClean="0">
                <a:solidFill>
                  <a:schemeClr val="bg1"/>
                </a:solidFill>
              </a:rPr>
              <a:t>o výskumných kompetenciách a aktivitách, ktoré sú k dispozícii na každom lokálnom centre TT</a:t>
            </a:r>
            <a:r>
              <a:rPr lang="en-US" altLang="it-IT" sz="1600" dirty="0" smtClean="0">
                <a:solidFill>
                  <a:schemeClr val="bg1"/>
                </a:solidFill>
              </a:rPr>
              <a:t>;</a:t>
            </a:r>
            <a:endParaRPr lang="sk-SK" altLang="it-IT" sz="1600" dirty="0" smtClean="0">
              <a:solidFill>
                <a:schemeClr val="bg1"/>
              </a:solidFill>
            </a:endParaRPr>
          </a:p>
          <a:p>
            <a:pPr lvl="1" algn="just">
              <a:spcBef>
                <a:spcPts val="300"/>
              </a:spcBef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b="1" dirty="0" smtClean="0">
                <a:solidFill>
                  <a:schemeClr val="bg1"/>
                </a:solidFill>
              </a:rPr>
              <a:t>podporovať šírenie informovanosti </a:t>
            </a:r>
            <a:r>
              <a:rPr lang="sk-SK" altLang="it-IT" sz="1600" dirty="0" smtClean="0">
                <a:solidFill>
                  <a:schemeClr val="bg1"/>
                </a:solidFill>
              </a:rPr>
              <a:t>prostredníctvom periodickej odbornej tlače, tematických stretnutí, prezentačných podujatí, </a:t>
            </a:r>
            <a:r>
              <a:rPr lang="sk-SK" altLang="it-IT" sz="1600" dirty="0" err="1" smtClean="0">
                <a:solidFill>
                  <a:schemeClr val="bg1"/>
                </a:solidFill>
              </a:rPr>
              <a:t>workshopov</a:t>
            </a:r>
            <a:r>
              <a:rPr lang="sk-SK" altLang="it-IT" sz="1600" dirty="0" smtClean="0">
                <a:solidFill>
                  <a:schemeClr val="bg1"/>
                </a:solidFill>
              </a:rPr>
              <a:t>, konferencií a pod.</a:t>
            </a:r>
          </a:p>
        </p:txBody>
      </p:sp>
    </p:spTree>
    <p:extLst>
      <p:ext uri="{BB962C8B-B14F-4D97-AF65-F5344CB8AC3E}">
        <p14:creationId xmlns:p14="http://schemas.microsoft.com/office/powerpoint/2010/main" val="42733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(7/8)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323528" y="1700808"/>
            <a:ext cx="8496945" cy="3861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rgbClr val="67B346"/>
              </a:buClr>
              <a:buFont typeface="+mj-lt"/>
              <a:buAutoNum type="arabicPeriod" startAt="7"/>
            </a:pPr>
            <a:r>
              <a:rPr lang="sk-SK" altLang="it-IT" sz="2000" b="1" dirty="0" smtClean="0">
                <a:solidFill>
                  <a:srgbClr val="67B346"/>
                </a:solidFill>
              </a:rPr>
              <a:t>Zabezpečiť udržateľnosť systému podpory TT kombináciou viacerých zdrojov interného financovania</a:t>
            </a:r>
            <a:endParaRPr lang="en-GB" altLang="it-IT" sz="1200" b="1" dirty="0" smtClean="0">
              <a:solidFill>
                <a:srgbClr val="67B346"/>
              </a:solidFill>
            </a:endParaRPr>
          </a:p>
          <a:p>
            <a:pPr marL="717550" lvl="2" indent="-269875" algn="just">
              <a:spcBef>
                <a:spcPts val="300"/>
              </a:spcBef>
              <a:spcAft>
                <a:spcPts val="500"/>
              </a:spcAft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500" dirty="0" smtClean="0">
                <a:solidFill>
                  <a:schemeClr val="bg1"/>
                </a:solidFill>
              </a:rPr>
              <a:t>komerčný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predaj TT služieb </a:t>
            </a:r>
            <a:r>
              <a:rPr lang="sk-SK" altLang="it-IT" sz="1500" dirty="0" smtClean="0">
                <a:solidFill>
                  <a:schemeClr val="bg1"/>
                </a:solidFill>
              </a:rPr>
              <a:t>komerčným aktérom </a:t>
            </a:r>
            <a:r>
              <a:rPr lang="en-GB" altLang="it-IT" sz="1500" dirty="0" smtClean="0">
                <a:solidFill>
                  <a:schemeClr val="bg1"/>
                </a:solidFill>
              </a:rPr>
              <a:t>(</a:t>
            </a:r>
            <a:r>
              <a:rPr lang="sk-SK" altLang="it-IT" sz="1500" i="1" dirty="0" err="1" smtClean="0">
                <a:solidFill>
                  <a:schemeClr val="bg1"/>
                </a:solidFill>
              </a:rPr>
              <a:t>napr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.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podniky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,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súkromné výskumné inštitúcie</a:t>
            </a:r>
            <a:r>
              <a:rPr lang="en-GB" altLang="it-IT" sz="1500" dirty="0" smtClean="0">
                <a:solidFill>
                  <a:schemeClr val="bg1"/>
                </a:solidFill>
              </a:rPr>
              <a:t>)</a:t>
            </a:r>
            <a:r>
              <a:rPr lang="sk-SK" altLang="it-IT" sz="1500" dirty="0" smtClean="0">
                <a:solidFill>
                  <a:schemeClr val="bg1"/>
                </a:solidFill>
              </a:rPr>
              <a:t>;</a:t>
            </a:r>
            <a:r>
              <a:rPr lang="en-GB" altLang="it-IT" sz="1500" dirty="0" smtClean="0">
                <a:solidFill>
                  <a:schemeClr val="bg1"/>
                </a:solidFill>
              </a:rPr>
              <a:t> 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marL="717550" lvl="2" indent="-269875" algn="just">
              <a:spcBef>
                <a:spcPts val="300"/>
              </a:spcBef>
              <a:spcAft>
                <a:spcPts val="500"/>
              </a:spcAft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500" dirty="0" smtClean="0">
                <a:solidFill>
                  <a:schemeClr val="bg1"/>
                </a:solidFill>
              </a:rPr>
              <a:t>získavanie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príjmov zo vzdelávacích aktivít </a:t>
            </a:r>
            <a:r>
              <a:rPr lang="en-GB" altLang="it-IT" sz="1500" dirty="0" smtClean="0">
                <a:solidFill>
                  <a:schemeClr val="bg1"/>
                </a:solidFill>
              </a:rPr>
              <a:t>(</a:t>
            </a:r>
            <a:r>
              <a:rPr lang="sk-SK" altLang="it-IT" sz="1500" i="1" dirty="0" err="1" smtClean="0">
                <a:solidFill>
                  <a:schemeClr val="bg1"/>
                </a:solidFill>
              </a:rPr>
              <a:t>napr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.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manažment práv DV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,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patentovanie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,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metódy 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TT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pre veľké spoločnosti alebo medzinárodné skupiny</a:t>
            </a:r>
            <a:r>
              <a:rPr lang="en-GB" altLang="it-IT" sz="1500" dirty="0" smtClean="0">
                <a:solidFill>
                  <a:schemeClr val="bg1"/>
                </a:solidFill>
              </a:rPr>
              <a:t>)</a:t>
            </a:r>
            <a:r>
              <a:rPr lang="sk-SK" altLang="it-IT" sz="1500" dirty="0" smtClean="0">
                <a:solidFill>
                  <a:schemeClr val="bg1"/>
                </a:solidFill>
              </a:rPr>
              <a:t>;</a:t>
            </a:r>
            <a:r>
              <a:rPr lang="en-GB" altLang="it-IT" sz="1500" dirty="0" smtClean="0">
                <a:solidFill>
                  <a:schemeClr val="bg1"/>
                </a:solidFill>
              </a:rPr>
              <a:t> 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marL="717550" lvl="2" indent="-269875" algn="just">
              <a:spcBef>
                <a:spcPts val="300"/>
              </a:spcBef>
              <a:spcAft>
                <a:spcPts val="500"/>
              </a:spcAft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500" dirty="0" smtClean="0">
                <a:solidFill>
                  <a:schemeClr val="bg1"/>
                </a:solidFill>
              </a:rPr>
              <a:t>účasť a ekonomické </a:t>
            </a:r>
            <a:r>
              <a:rPr lang="sk-SK" altLang="it-IT" sz="1500" dirty="0" err="1" smtClean="0">
                <a:solidFill>
                  <a:schemeClr val="bg1"/>
                </a:solidFill>
              </a:rPr>
              <a:t>benefity</a:t>
            </a:r>
            <a:r>
              <a:rPr lang="sk-SK" altLang="it-IT" sz="1500" dirty="0" smtClean="0">
                <a:solidFill>
                  <a:schemeClr val="bg1"/>
                </a:solidFill>
              </a:rPr>
              <a:t> v súvislosti s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spoločným projektmi </a:t>
            </a:r>
            <a:r>
              <a:rPr lang="sk-SK" altLang="it-IT" sz="1500" dirty="0" smtClean="0">
                <a:solidFill>
                  <a:schemeClr val="bg1"/>
                </a:solidFill>
              </a:rPr>
              <a:t>výsk. inštitúcií a komerčných subjektov</a:t>
            </a:r>
            <a:r>
              <a:rPr lang="sk-SK" altLang="it-IT" sz="1500" dirty="0">
                <a:solidFill>
                  <a:schemeClr val="bg1"/>
                </a:solidFill>
              </a:rPr>
              <a:t>;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marL="717550" lvl="2" indent="-269875" algn="just">
              <a:spcBef>
                <a:spcPts val="300"/>
              </a:spcBef>
              <a:spcAft>
                <a:spcPts val="500"/>
              </a:spcAft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500" dirty="0" smtClean="0">
                <a:solidFill>
                  <a:schemeClr val="bg1"/>
                </a:solidFill>
              </a:rPr>
              <a:t>zapojenie sa miestnych centier TT do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verejných súťaží a tendrov </a:t>
            </a:r>
            <a:r>
              <a:rPr lang="en-GB" altLang="it-IT" sz="1500" dirty="0" smtClean="0">
                <a:solidFill>
                  <a:schemeClr val="bg1"/>
                </a:solidFill>
              </a:rPr>
              <a:t>(</a:t>
            </a:r>
            <a:r>
              <a:rPr lang="sk-SK" altLang="it-IT" sz="1500" i="1" dirty="0" err="1" smtClean="0">
                <a:solidFill>
                  <a:schemeClr val="bg1"/>
                </a:solidFill>
              </a:rPr>
              <a:t>napr</a:t>
            </a:r>
            <a:r>
              <a:rPr lang="en-GB" altLang="it-IT" sz="1500" i="1" dirty="0" smtClean="0">
                <a:solidFill>
                  <a:schemeClr val="bg1"/>
                </a:solidFill>
              </a:rPr>
              <a:t>. </a:t>
            </a:r>
            <a:r>
              <a:rPr lang="sk-SK" altLang="it-IT" sz="1500" i="1" dirty="0" smtClean="0">
                <a:solidFill>
                  <a:schemeClr val="bg1"/>
                </a:solidFill>
              </a:rPr>
              <a:t>výzvy programov EÚ Horizont 2020 a národných programov</a:t>
            </a:r>
            <a:r>
              <a:rPr lang="en-GB" altLang="it-IT" sz="1500" dirty="0" smtClean="0">
                <a:solidFill>
                  <a:schemeClr val="bg1"/>
                </a:solidFill>
              </a:rPr>
              <a:t>)</a:t>
            </a:r>
            <a:r>
              <a:rPr lang="sk-SK" altLang="it-IT" sz="1500" dirty="0" smtClean="0">
                <a:solidFill>
                  <a:schemeClr val="bg1"/>
                </a:solidFill>
              </a:rPr>
              <a:t>;</a:t>
            </a:r>
          </a:p>
          <a:p>
            <a:pPr marL="717550" lvl="2" indent="-269875" algn="just">
              <a:spcBef>
                <a:spcPts val="300"/>
              </a:spcBef>
              <a:spcAft>
                <a:spcPts val="500"/>
              </a:spcAft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500" dirty="0" smtClean="0">
                <a:solidFill>
                  <a:schemeClr val="bg1"/>
                </a:solidFill>
              </a:rPr>
              <a:t>príjmy súvisiace s licenčnými poplatkami spojenými s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využívaním patentov;</a:t>
            </a:r>
            <a:endParaRPr lang="sk-SK" altLang="it-IT" sz="1500" dirty="0" smtClean="0">
              <a:solidFill>
                <a:schemeClr val="bg1"/>
              </a:solidFill>
            </a:endParaRPr>
          </a:p>
          <a:p>
            <a:pPr marL="717550" lvl="2" indent="-269875" algn="just">
              <a:spcBef>
                <a:spcPts val="300"/>
              </a:spcBef>
              <a:spcAft>
                <a:spcPts val="500"/>
              </a:spcAft>
              <a:buClr>
                <a:srgbClr val="67B346"/>
              </a:buClr>
              <a:buFont typeface="Wingdings" pitchFamily="2" charset="2"/>
              <a:buChar char="ü"/>
            </a:pPr>
            <a:r>
              <a:rPr lang="sk-SK" altLang="it-IT" sz="1500" dirty="0" smtClean="0">
                <a:solidFill>
                  <a:schemeClr val="bg1"/>
                </a:solidFill>
              </a:rPr>
              <a:t>vytvoriť podmienky na to, aby príjmy generované na úrovni miestnych centier TT dokázali prispievať aj na </a:t>
            </a:r>
            <a:r>
              <a:rPr lang="sk-SK" altLang="it-IT" sz="1500" b="1" dirty="0" smtClean="0">
                <a:solidFill>
                  <a:schemeClr val="bg1"/>
                </a:solidFill>
              </a:rPr>
              <a:t>prevádzku národnej úrovne </a:t>
            </a:r>
            <a:r>
              <a:rPr lang="sk-SK" altLang="it-IT" sz="1500" dirty="0" smtClean="0">
                <a:solidFill>
                  <a:schemeClr val="bg1"/>
                </a:solidFill>
              </a:rPr>
              <a:t>podpory TT</a:t>
            </a:r>
            <a:r>
              <a:rPr lang="en-GB" altLang="it-IT" sz="1500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124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Odporúčania</a:t>
            </a:r>
            <a:r>
              <a:rPr lang="sk-SK" dirty="0" smtClean="0"/>
              <a:t> (8/8)</a:t>
            </a:r>
            <a:endParaRPr lang="pt-BR" dirty="0"/>
          </a:p>
        </p:txBody>
      </p:sp>
      <p:sp>
        <p:nvSpPr>
          <p:cNvPr id="6" name="Segnaposto testo 4"/>
          <p:cNvSpPr txBox="1">
            <a:spLocks/>
          </p:cNvSpPr>
          <p:nvPr/>
        </p:nvSpPr>
        <p:spPr>
          <a:xfrm>
            <a:off x="251520" y="1700808"/>
            <a:ext cx="8568952" cy="37173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800" kern="1200" spc="3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rgbClr val="67B346"/>
              </a:buClr>
              <a:buFont typeface="+mj-lt"/>
              <a:buAutoNum type="arabicPeriod" startAt="8"/>
            </a:pPr>
            <a:r>
              <a:rPr lang="sk-SK" altLang="it-IT" sz="2000" b="1" dirty="0" smtClean="0">
                <a:solidFill>
                  <a:srgbClr val="67B346"/>
                </a:solidFill>
              </a:rPr>
              <a:t>Vytvoriť a udržať integrovaný ekosystém transferu technológií</a:t>
            </a:r>
            <a:endParaRPr lang="en-US" altLang="it-IT" sz="2000" dirty="0" smtClean="0">
              <a:solidFill>
                <a:srgbClr val="67B346"/>
              </a:solidFill>
            </a:endParaRPr>
          </a:p>
          <a:p>
            <a:pPr lvl="1" algn="just">
              <a:spcBef>
                <a:spcPts val="300"/>
              </a:spcBef>
              <a:spcAft>
                <a:spcPts val="300"/>
              </a:spcAft>
              <a:buClr>
                <a:srgbClr val="67B346"/>
              </a:buClr>
              <a:buFont typeface="Wingdings" pitchFamily="2" charset="2"/>
              <a:buChar char="Ø"/>
            </a:pPr>
            <a:r>
              <a:rPr lang="sk-SK" altLang="it-IT" sz="1600" u="sng" dirty="0" smtClean="0">
                <a:solidFill>
                  <a:schemeClr val="bg1"/>
                </a:solidFill>
              </a:rPr>
              <a:t>integrovaný ekosystém TT zahrňuje nasledovné úrovne</a:t>
            </a:r>
            <a:r>
              <a:rPr lang="sk-SK" altLang="it-IT" sz="1600" dirty="0" smtClean="0">
                <a:solidFill>
                  <a:schemeClr val="bg1"/>
                </a:solidFill>
              </a:rPr>
              <a:t>:</a:t>
            </a:r>
            <a:r>
              <a:rPr lang="en-US" altLang="it-IT" sz="1600" dirty="0" smtClean="0">
                <a:solidFill>
                  <a:schemeClr val="bg1"/>
                </a:solidFill>
              </a:rPr>
              <a:t> </a:t>
            </a:r>
          </a:p>
          <a:p>
            <a:pPr marL="987425" lvl="2" indent="-273050" algn="just">
              <a:spcBef>
                <a:spcPts val="300"/>
              </a:spcBef>
              <a:buClr>
                <a:srgbClr val="67B346"/>
              </a:buClr>
              <a:buFontTx/>
              <a:buAutoNum type="arabicParenR"/>
            </a:pPr>
            <a:r>
              <a:rPr lang="sk-SK" altLang="it-IT" sz="1400" b="1" dirty="0" smtClean="0">
                <a:solidFill>
                  <a:schemeClr val="bg1"/>
                </a:solidFill>
              </a:rPr>
              <a:t>konzultačné služby v oblasti TT </a:t>
            </a:r>
            <a:r>
              <a:rPr lang="en-US" altLang="it-IT" sz="1400" dirty="0" smtClean="0">
                <a:solidFill>
                  <a:schemeClr val="bg1"/>
                </a:solidFill>
              </a:rPr>
              <a:t>(</a:t>
            </a:r>
            <a:r>
              <a:rPr lang="sk-SK" altLang="it-IT" sz="1400" dirty="0" smtClean="0">
                <a:solidFill>
                  <a:schemeClr val="bg1"/>
                </a:solidFill>
              </a:rPr>
              <a:t>miestne centrá </a:t>
            </a:r>
            <a:r>
              <a:rPr lang="en-US" altLang="it-IT" sz="1400" dirty="0" smtClean="0">
                <a:solidFill>
                  <a:schemeClr val="bg1"/>
                </a:solidFill>
              </a:rPr>
              <a:t>TT</a:t>
            </a:r>
            <a:r>
              <a:rPr lang="sk-SK" altLang="it-IT" sz="1400" dirty="0" smtClean="0">
                <a:solidFill>
                  <a:schemeClr val="bg1"/>
                </a:solidFill>
              </a:rPr>
              <a:t> vystupujú ako katalyzátor, sprostredkovateľ kompetencií, organizátor spolupráce, technická podpora pri projektoch/ zmluvách a garant odbornej spolupráce)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r>
              <a:rPr lang="sk-SK" altLang="it-IT" sz="1400" dirty="0" smtClean="0">
                <a:solidFill>
                  <a:schemeClr val="bg1"/>
                </a:solidFill>
              </a:rPr>
              <a:t>ktoré následne povedú ku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987425" lvl="2" indent="-273050" algn="just">
              <a:spcBef>
                <a:spcPts val="300"/>
              </a:spcBef>
              <a:buClr>
                <a:srgbClr val="67B346"/>
              </a:buClr>
              <a:buFontTx/>
              <a:buAutoNum type="arabicParenR"/>
            </a:pPr>
            <a:r>
              <a:rPr lang="sk-SK" altLang="it-IT" sz="1400" b="1" dirty="0" smtClean="0">
                <a:solidFill>
                  <a:schemeClr val="bg1"/>
                </a:solidFill>
              </a:rPr>
              <a:t>zmluvnému výskumu</a:t>
            </a:r>
            <a:r>
              <a:rPr lang="sk-SK" altLang="it-IT" sz="1400" dirty="0" smtClean="0">
                <a:solidFill>
                  <a:schemeClr val="bg1"/>
                </a:solidFill>
              </a:rPr>
              <a:t>, alternatívne formou </a:t>
            </a:r>
            <a:r>
              <a:rPr lang="sk-SK" altLang="it-IT" sz="1400" b="1" dirty="0" smtClean="0">
                <a:solidFill>
                  <a:schemeClr val="bg1"/>
                </a:solidFill>
              </a:rPr>
              <a:t>spoločných</a:t>
            </a:r>
            <a:r>
              <a:rPr lang="sk-SK" altLang="it-IT" sz="1400" dirty="0" smtClean="0">
                <a:solidFill>
                  <a:schemeClr val="bg1"/>
                </a:solidFill>
              </a:rPr>
              <a:t> inovačných </a:t>
            </a:r>
            <a:r>
              <a:rPr lang="sk-SK" altLang="it-IT" sz="1400" b="1" dirty="0" smtClean="0">
                <a:solidFill>
                  <a:schemeClr val="bg1"/>
                </a:solidFill>
              </a:rPr>
              <a:t>projektov</a:t>
            </a:r>
            <a:r>
              <a:rPr lang="sk-SK" altLang="it-IT" sz="1400" dirty="0" smtClean="0">
                <a:solidFill>
                  <a:schemeClr val="bg1"/>
                </a:solidFill>
              </a:rPr>
              <a:t>, s cieľom dosiahnutia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987425" lvl="2" indent="-273050" algn="just">
              <a:spcBef>
                <a:spcPts val="300"/>
              </a:spcBef>
              <a:buClr>
                <a:srgbClr val="67B346"/>
              </a:buClr>
              <a:buFontTx/>
              <a:buAutoNum type="arabicParenR"/>
            </a:pPr>
            <a:r>
              <a:rPr lang="sk-SK" altLang="it-IT" sz="1400" b="1" dirty="0" smtClean="0">
                <a:solidFill>
                  <a:schemeClr val="bg1"/>
                </a:solidFill>
              </a:rPr>
              <a:t>patentovania</a:t>
            </a:r>
            <a:r>
              <a:rPr lang="sk-SK" altLang="it-IT" sz="1400" dirty="0" smtClean="0">
                <a:solidFill>
                  <a:schemeClr val="bg1"/>
                </a:solidFill>
              </a:rPr>
              <a:t> a súvisiaceho </a:t>
            </a:r>
            <a:r>
              <a:rPr lang="sk-SK" altLang="it-IT" sz="1400" b="1" dirty="0" err="1" smtClean="0">
                <a:solidFill>
                  <a:schemeClr val="bg1"/>
                </a:solidFill>
              </a:rPr>
              <a:t>licencovania</a:t>
            </a:r>
            <a:r>
              <a:rPr lang="sk-SK" altLang="it-IT" sz="1400" dirty="0" smtClean="0">
                <a:solidFill>
                  <a:schemeClr val="bg1"/>
                </a:solidFill>
              </a:rPr>
              <a:t> progresívnych a otvorených znalostí a poznatkov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r>
              <a:rPr lang="sk-SK" altLang="it-IT" sz="1400" dirty="0" smtClean="0">
                <a:solidFill>
                  <a:schemeClr val="bg1"/>
                </a:solidFill>
              </a:rPr>
              <a:t>ktoré následne vedie k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987425" lvl="2" indent="-273050" algn="just">
              <a:spcBef>
                <a:spcPts val="300"/>
              </a:spcBef>
              <a:buClr>
                <a:srgbClr val="67B346"/>
              </a:buClr>
              <a:buFontTx/>
              <a:buAutoNum type="arabicParenR"/>
            </a:pPr>
            <a:r>
              <a:rPr lang="sk-SK" altLang="it-IT" sz="1400" b="1" dirty="0" smtClean="0">
                <a:solidFill>
                  <a:schemeClr val="bg1"/>
                </a:solidFill>
              </a:rPr>
              <a:t>vytvoreniu</a:t>
            </a:r>
            <a:r>
              <a:rPr lang="sk-SK" altLang="it-IT" sz="1400" dirty="0" smtClean="0">
                <a:solidFill>
                  <a:schemeClr val="bg1"/>
                </a:solidFill>
              </a:rPr>
              <a:t> </a:t>
            </a:r>
            <a:r>
              <a:rPr lang="sk-SK" altLang="it-IT" sz="1400" b="1" dirty="0" err="1" smtClean="0">
                <a:solidFill>
                  <a:schemeClr val="bg1"/>
                </a:solidFill>
              </a:rPr>
              <a:t>spin-off</a:t>
            </a:r>
            <a:r>
              <a:rPr lang="sk-SK" altLang="it-IT" sz="1400" dirty="0" smtClean="0">
                <a:solidFill>
                  <a:schemeClr val="bg1"/>
                </a:solidFill>
              </a:rPr>
              <a:t> spoločností, v prípadoch ak úroveň vyspelosti príslušnej </a:t>
            </a:r>
            <a:r>
              <a:rPr lang="sk-SK" altLang="it-IT" sz="1400" dirty="0" err="1" smtClean="0">
                <a:solidFill>
                  <a:schemeClr val="bg1"/>
                </a:solidFill>
              </a:rPr>
              <a:t>tech</a:t>
            </a:r>
            <a:r>
              <a:rPr lang="sk-SK" altLang="it-IT" sz="1400" dirty="0" smtClean="0">
                <a:solidFill>
                  <a:schemeClr val="bg1"/>
                </a:solidFill>
              </a:rPr>
              <a:t>. inovácie je hodná vytvorenia osobitnej právnej entity</a:t>
            </a:r>
            <a:r>
              <a:rPr lang="en-US" altLang="it-IT" sz="1400" dirty="0" smtClean="0">
                <a:solidFill>
                  <a:schemeClr val="bg1"/>
                </a:solidFill>
              </a:rPr>
              <a:t>, </a:t>
            </a:r>
            <a:r>
              <a:rPr lang="sk-SK" altLang="it-IT" sz="1400" dirty="0" smtClean="0">
                <a:solidFill>
                  <a:schemeClr val="bg1"/>
                </a:solidFill>
              </a:rPr>
              <a:t>až pokým nebudú</a:t>
            </a:r>
            <a:endParaRPr lang="sk-SK" altLang="it-IT" sz="1400" dirty="0">
              <a:solidFill>
                <a:schemeClr val="bg1"/>
              </a:solidFill>
            </a:endParaRPr>
          </a:p>
          <a:p>
            <a:pPr marL="987425" lvl="2" indent="-273050" algn="just">
              <a:spcBef>
                <a:spcPts val="300"/>
              </a:spcBef>
              <a:buClr>
                <a:srgbClr val="67B346"/>
              </a:buClr>
              <a:buFontTx/>
              <a:buAutoNum type="arabicParenR"/>
            </a:pPr>
            <a:r>
              <a:rPr lang="sk-SK" altLang="it-IT" sz="1400" b="1" dirty="0" smtClean="0">
                <a:solidFill>
                  <a:schemeClr val="bg1"/>
                </a:solidFill>
              </a:rPr>
              <a:t>vytvorené </a:t>
            </a:r>
            <a:r>
              <a:rPr lang="sk-SK" altLang="it-IT" sz="1400" b="1" dirty="0" err="1" smtClean="0">
                <a:solidFill>
                  <a:schemeClr val="bg1"/>
                </a:solidFill>
              </a:rPr>
              <a:t>start-upy</a:t>
            </a:r>
            <a:r>
              <a:rPr lang="sk-SK" altLang="it-IT" sz="1400" dirty="0" smtClean="0">
                <a:solidFill>
                  <a:schemeClr val="bg1"/>
                </a:solidFill>
              </a:rPr>
              <a:t> v prípadoch, keď vyspelosť </a:t>
            </a:r>
            <a:r>
              <a:rPr lang="sk-SK" altLang="it-IT" sz="1400" dirty="0" err="1" smtClean="0">
                <a:solidFill>
                  <a:schemeClr val="bg1"/>
                </a:solidFill>
              </a:rPr>
              <a:t>tech</a:t>
            </a:r>
            <a:r>
              <a:rPr lang="sk-SK" altLang="it-IT" sz="1400" dirty="0" smtClean="0">
                <a:solidFill>
                  <a:schemeClr val="bg1"/>
                </a:solidFill>
              </a:rPr>
              <a:t>. inovácie už nevyžaduje vnútorné riadenie zo strany univerzity »</a:t>
            </a:r>
            <a:r>
              <a:rPr lang="en-US" altLang="it-IT" sz="1400" dirty="0" smtClean="0">
                <a:solidFill>
                  <a:schemeClr val="bg1"/>
                </a:solidFill>
              </a:rPr>
              <a:t> </a:t>
            </a:r>
            <a:r>
              <a:rPr lang="sk-SK" altLang="it-IT" sz="1400" b="1" u="sng" dirty="0" smtClean="0">
                <a:solidFill>
                  <a:srgbClr val="006EB6"/>
                </a:solidFill>
              </a:rPr>
              <a:t>fáza výskumu a vývoja je tým ukončená    a vytvorený produkt môže byť úplne ponechaný na dynamiku trhu</a:t>
            </a:r>
            <a:r>
              <a:rPr lang="en-US" altLang="it-IT" sz="1400" dirty="0" smtClean="0">
                <a:solidFill>
                  <a:schemeClr val="bg1"/>
                </a:solidFill>
              </a:rPr>
              <a:t>.</a:t>
            </a:r>
            <a:endParaRPr lang="it-IT" altLang="it-IT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-36512" y="1484784"/>
            <a:ext cx="9252520" cy="53732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9</a:t>
            </a:r>
            <a:r>
              <a:rPr lang="sk-SK" dirty="0" smtClean="0"/>
              <a:t>. </a:t>
            </a:r>
            <a:r>
              <a:rPr lang="pt-BR" dirty="0" smtClean="0"/>
              <a:t>Informácia </a:t>
            </a:r>
            <a:r>
              <a:rPr lang="pt-BR" dirty="0"/>
              <a:t>o priebehu a výsledkoch ex post evaluácie projektu </a:t>
            </a:r>
            <a:r>
              <a:rPr lang="pt-BR" dirty="0" smtClean="0"/>
              <a:t>NITT </a:t>
            </a:r>
            <a:r>
              <a:rPr lang="pt-BR" dirty="0"/>
              <a:t>SK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Integrovaný ekosystém</a:t>
            </a:r>
            <a:br>
              <a:rPr lang="pt-BR" dirty="0"/>
            </a:br>
            <a:r>
              <a:rPr lang="pt-BR" dirty="0"/>
              <a:t>transferu technológií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5" y="1700808"/>
            <a:ext cx="822559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1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</a:t>
            </a:r>
            <a:r>
              <a:rPr lang="sk-SK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RôZNE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63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Zhrnutie zasadnutia a závery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617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8064896" cy="42484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2000" b="1" dirty="0" smtClean="0"/>
              <a:t>Sekretariát Monitorovacieho výboru pre OP </a:t>
            </a:r>
            <a:r>
              <a:rPr lang="sk-SK" sz="2000" b="1" dirty="0" err="1" smtClean="0"/>
              <a:t>VaI</a:t>
            </a:r>
            <a:endParaRPr lang="sk-SK" sz="2000" b="1" dirty="0" smtClean="0"/>
          </a:p>
          <a:p>
            <a:pPr marL="0" indent="0" algn="ctr">
              <a:buNone/>
            </a:pPr>
            <a:r>
              <a:rPr lang="sk-SK" sz="2000" dirty="0" smtClean="0"/>
              <a:t>Sekcia štrukturálnych fondov EÚ </a:t>
            </a:r>
            <a:r>
              <a:rPr lang="sk-SK" sz="2000" dirty="0" err="1" smtClean="0"/>
              <a:t>MŠVVaŠ</a:t>
            </a:r>
            <a:r>
              <a:rPr lang="sk-SK" sz="2000" dirty="0" smtClean="0"/>
              <a:t> SR</a:t>
            </a:r>
          </a:p>
          <a:p>
            <a:endParaRPr lang="sk-SK" sz="2000" dirty="0" smtClean="0"/>
          </a:p>
          <a:p>
            <a:pPr marL="0" indent="0" algn="ctr">
              <a:buNone/>
            </a:pPr>
            <a:r>
              <a:rPr lang="sk-SK" sz="2000" b="1" dirty="0" err="1" smtClean="0"/>
              <a:t>sekretariat.ssfeu@minedu.sk</a:t>
            </a:r>
            <a:endParaRPr lang="sk-SK" sz="2000" b="1" dirty="0" smtClean="0"/>
          </a:p>
          <a:p>
            <a:pPr marL="0" indent="0" algn="ctr">
              <a:buNone/>
            </a:pPr>
            <a:r>
              <a:rPr lang="sk-SK" sz="2000" b="1" dirty="0" err="1" smtClean="0"/>
              <a:t>opvai@minedu.sk</a:t>
            </a:r>
            <a:endParaRPr lang="sk-SK" sz="2000" b="1" dirty="0" smtClean="0"/>
          </a:p>
          <a:p>
            <a:pPr marL="0" indent="0" algn="ctr">
              <a:buNone/>
            </a:pPr>
            <a:r>
              <a:rPr lang="sk-SK" sz="2000" b="1" dirty="0" smtClean="0"/>
              <a:t>02/59 374 561</a:t>
            </a:r>
            <a:r>
              <a:rPr lang="sk-SK" sz="2000" dirty="0" smtClean="0"/>
              <a:t> 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21253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0" y="-26641"/>
            <a:ext cx="787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58440" y="908720"/>
            <a:ext cx="7772400" cy="2592288"/>
          </a:xfrm>
        </p:spPr>
        <p:txBody>
          <a:bodyPr/>
          <a:lstStyle/>
          <a:p>
            <a:r>
              <a:rPr lang="sk-SK" sz="1800" dirty="0"/>
              <a:t>9</a:t>
            </a:r>
            <a: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ZASADNUTIE </a:t>
            </a:r>
            <a:b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MONITOROVACIEHO VÝBORU </a:t>
            </a:r>
            <a:r>
              <a:rPr lang="sk-SK" sz="1600" b="1" dirty="0" smtClean="0">
                <a:latin typeface="Century Gothic" panose="020B0502020202020204" pitchFamily="34" charset="0"/>
              </a:rPr>
              <a:t/>
            </a:r>
            <a:br>
              <a:rPr lang="sk-SK" sz="1600" b="1" dirty="0" smtClean="0">
                <a:latin typeface="Century Gothic" panose="020B0502020202020204" pitchFamily="34" charset="0"/>
              </a:rPr>
            </a:br>
            <a:r>
              <a:rPr lang="sk-SK" sz="1400" cap="none" dirty="0" smtClean="0"/>
              <a:t>pre operačný program Výskum a inovácie (MV OP </a:t>
            </a:r>
            <a:r>
              <a:rPr lang="sk-SK" sz="1400" cap="none" dirty="0" err="1" smtClean="0"/>
              <a:t>VaI</a:t>
            </a:r>
            <a:r>
              <a:rPr lang="sk-SK" sz="1400" cap="none" dirty="0" smtClean="0"/>
              <a:t>)</a:t>
            </a:r>
            <a:br>
              <a:rPr lang="sk-SK" sz="1400" cap="none" dirty="0" smtClean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 smtClean="0"/>
              <a:t/>
            </a:r>
            <a:br>
              <a:rPr lang="sk-SK" sz="1400" cap="none" dirty="0" smtClean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 smtClean="0"/>
              <a:t/>
            </a:r>
            <a:br>
              <a:rPr lang="sk-SK" sz="1400" cap="none" dirty="0" smtClean="0"/>
            </a:br>
            <a:r>
              <a:rPr lang="sk-SK" sz="2600" cap="none" dirty="0" smtClean="0"/>
              <a:t>ĎAKUJEME ZA POZORNOSŤ !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592288"/>
          </a:xfrm>
        </p:spPr>
        <p:txBody>
          <a:bodyPr/>
          <a:lstStyle/>
          <a:p>
            <a:r>
              <a:rPr lang="sk-SK" sz="2800" dirty="0"/>
              <a:t>9</a:t>
            </a: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ZASADNUTIE </a:t>
            </a:r>
            <a:b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sk-S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MONITOROVACIEHO VÝBORU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sk-SK" sz="2000" cap="none" dirty="0" smtClean="0">
                <a:latin typeface="Century Gothic" panose="020B0502020202020204" pitchFamily="34" charset="0"/>
              </a:rPr>
              <a:t>pre operačný progra</a:t>
            </a:r>
            <a:r>
              <a:rPr lang="sk-SK" sz="2000" cap="none" dirty="0" smtClean="0"/>
              <a:t>m Výskum a inovácie (MV OP VaI)</a:t>
            </a:r>
            <a:r>
              <a:rPr lang="sk-SK" sz="2000" cap="none" dirty="0" smtClean="0">
                <a:latin typeface="Century Gothic" panose="020B0502020202020204" pitchFamily="34" charset="0"/>
              </a:rPr>
              <a:t> </a:t>
            </a:r>
            <a:r>
              <a:rPr lang="sk-SK" sz="2400" b="1" dirty="0" smtClean="0">
                <a:latin typeface="Century Gothic" panose="020B0502020202020204" pitchFamily="34" charset="0"/>
              </a:rPr>
              <a:t/>
            </a:r>
            <a:br>
              <a:rPr lang="sk-SK" sz="2400" b="1" dirty="0" smtClean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58763" y="4860449"/>
            <a:ext cx="86645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 smtClean="0">
                <a:latin typeface="Century Gothic" pitchFamily="34" charset="0"/>
              </a:rPr>
              <a:t>25.1.</a:t>
            </a:r>
            <a:r>
              <a:rPr lang="en-US" altLang="sk-SK" sz="1600" dirty="0" smtClean="0">
                <a:latin typeface="Century Gothic" pitchFamily="34" charset="0"/>
              </a:rPr>
              <a:t>201</a:t>
            </a:r>
            <a:r>
              <a:rPr lang="sk-SK" altLang="sk-SK" sz="1600" dirty="0" smtClean="0">
                <a:latin typeface="Century Gothic" pitchFamily="34" charset="0"/>
              </a:rPr>
              <a:t>8</a:t>
            </a:r>
            <a:r>
              <a:rPr lang="en-US" altLang="sk-SK" sz="1600" dirty="0" smtClean="0">
                <a:latin typeface="Century Gothic" pitchFamily="34" charset="0"/>
              </a:rPr>
              <a:t>,</a:t>
            </a:r>
            <a:r>
              <a:rPr lang="sk-SK" altLang="sk-SK" sz="1600" dirty="0" smtClean="0">
                <a:latin typeface="Century Gothic" pitchFamily="34" charset="0"/>
              </a:rPr>
              <a:t> Vedecký park Univerzity </a:t>
            </a:r>
            <a:r>
              <a:rPr lang="sk-SK" altLang="sk-SK" sz="1600" dirty="0">
                <a:latin typeface="Century Gothic" pitchFamily="34" charset="0"/>
              </a:rPr>
              <a:t>Komenského v Bratislave, </a:t>
            </a:r>
            <a:r>
              <a:rPr lang="sk-SK" altLang="sk-SK" sz="1600" dirty="0" err="1" smtClean="0">
                <a:latin typeface="Century Gothic" pitchFamily="34" charset="0"/>
              </a:rPr>
              <a:t>Ilkovičova</a:t>
            </a:r>
            <a:r>
              <a:rPr lang="sk-SK" altLang="sk-SK" sz="1600" dirty="0" smtClean="0">
                <a:latin typeface="Century Gothic" pitchFamily="34" charset="0"/>
              </a:rPr>
              <a:t> </a:t>
            </a:r>
            <a:r>
              <a:rPr lang="sk-SK" altLang="sk-SK" sz="1600" dirty="0">
                <a:latin typeface="Century Gothic" pitchFamily="34" charset="0"/>
              </a:rPr>
              <a:t>8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>
                <a:latin typeface="Century Gothic" pitchFamily="34" charset="0"/>
              </a:rPr>
              <a:t>841 04 </a:t>
            </a:r>
            <a:r>
              <a:rPr lang="sk-SK" altLang="sk-SK" sz="1600" dirty="0" smtClean="0">
                <a:latin typeface="Century Gothic" pitchFamily="34" charset="0"/>
              </a:rPr>
              <a:t>Bratislava</a:t>
            </a:r>
            <a:endParaRPr lang="sk-SK" altLang="sk-SK" sz="1600" dirty="0">
              <a:latin typeface="Century Gothic" pitchFamily="34" charset="0"/>
            </a:endParaRPr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0" y="-99392"/>
            <a:ext cx="787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6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87D6DB17EF20488219505173AAB5A4" ma:contentTypeVersion="0" ma:contentTypeDescription="Umožňuje vytvoriť nový dokument." ma:contentTypeScope="" ma:versionID="877e120c5ef138d245747bc68b5c90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325018-C01B-4F60-9A09-2E98C6E60CCB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92A4BF-E810-4107-A05C-5FED6D9C3D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7965EF-8259-481E-B44A-7DB8A7BEF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5936</TotalTime>
  <Words>4978</Words>
  <Application>Microsoft Office PowerPoint</Application>
  <PresentationFormat>Prezentácia na obrazovke (4:3)</PresentationFormat>
  <Paragraphs>787</Paragraphs>
  <Slides>65</Slides>
  <Notes>2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65</vt:i4>
      </vt:variant>
    </vt:vector>
  </HeadingPairs>
  <TitlesOfParts>
    <vt:vector size="67" baseType="lpstr">
      <vt:lpstr>Horizont</vt:lpstr>
      <vt:lpstr>Pracovný hárok</vt:lpstr>
      <vt:lpstr>9. ZASADNUTIE  MONITOROVACIEHO VÝBORU   pre operačný program Výskum a inovácie (MV OP VaI)  </vt:lpstr>
      <vt:lpstr>Program</vt:lpstr>
      <vt:lpstr>2. Zmena štatútu MV OP VaI</vt:lpstr>
      <vt:lpstr>Zmena štatútu MV OP VaI</vt:lpstr>
      <vt:lpstr>3. Hodnotiace a výberové kritériá pre projekty výskumu a vývoja OP VaI – MŠVVaŠ SR, verzia 4.0</vt:lpstr>
      <vt:lpstr>Hodnotiace a výberové kritériá pre projekty výskumu a vývoja OP VaI – MŠVVaŠ SR, v. 4.0</vt:lpstr>
      <vt:lpstr>Hodnotiace a výberové kritériá pre projekty výskumu a vývoja OP VaI – MŠVVaŠ SR, v. 4.0</vt:lpstr>
      <vt:lpstr>VPLYV Hodnotiacich a výberových kritérií</vt:lpstr>
      <vt:lpstr>Pripomienkovanie členmi MV OP VaI</vt:lpstr>
      <vt:lpstr>Ďalšie plánované aktivity</vt:lpstr>
      <vt:lpstr>4. Informácia o aktuálnom stave implementácie OP VaI</vt:lpstr>
      <vt:lpstr> Vyhlásené výzvy a vyzvania v rámci OP VaI </vt:lpstr>
      <vt:lpstr>Prehľad Žiadostí o NFP v rámci jednotlivých Prioritných osí</vt:lpstr>
      <vt:lpstr> Alokované a voľné prostriedky OP VaI </vt:lpstr>
      <vt:lpstr>Kontrahovanie a Čerpanie OP VaI </vt:lpstr>
      <vt:lpstr>Finančne Nástroje</vt:lpstr>
      <vt:lpstr>Finančne Nástroje</vt:lpstr>
      <vt:lpstr>5. Informácia o stave schválených zámerov národných projektov  MV pre OP VaI žiadateľov  MZ SR, NPPC, MV SR, NBÚ a MŽP </vt:lpstr>
      <vt:lpstr>Zoznam národných projektov OP VaI  v gescii MŠVVaŠ SR</vt:lpstr>
      <vt:lpstr>Zoznam aktualizovaných národných projektov OP VaI v gescii MŠVVaŠ SR navrhovaná aktualizácia</vt:lpstr>
      <vt:lpstr>Zoznam aktualizovaných národných projektov OP VaI v gescii MŠVVaŠ SR navrhovaná aktualizácia</vt:lpstr>
      <vt:lpstr>Zoznam aktualizovaných národných projektov OP VaI v gescii MŠVVaŠ SR Aktualizácia</vt:lpstr>
      <vt:lpstr>6. Krátke prezentácie  zámerov národných projektov členom MV pre OP VaI </vt:lpstr>
      <vt:lpstr>7. Informácia o realizovaných opatreniach VA vo vzťahu k výsledkom kontrol a vo vzťahu k varovnému listu EK</vt:lpstr>
      <vt:lpstr>Základné východiská  pre realizáciu opatrení</vt:lpstr>
      <vt:lpstr>Realizované aktivity</vt:lpstr>
      <vt:lpstr>Vybrané nové vstupné podmienky oprávnenosti</vt:lpstr>
      <vt:lpstr>Vybrané nové vstupné podmienky oprávnenosti</vt:lpstr>
      <vt:lpstr>Vybrané nové vstupné podmienky oprávnenosti</vt:lpstr>
      <vt:lpstr>Kvalita hodnotiteľov</vt:lpstr>
      <vt:lpstr>Odborní hodnotitelia – vytváranie novej databázy odborných hodnotiteľov</vt:lpstr>
      <vt:lpstr>Princípy tvorby databázy odborných hodnotiteľov</vt:lpstr>
      <vt:lpstr>Princípy tvorby databázy odborných hodnotiteľov</vt:lpstr>
      <vt:lpstr>Proces administratívneho overovania</vt:lpstr>
      <vt:lpstr>Proces administratívneho overovania</vt:lpstr>
      <vt:lpstr>Odborné hodnotenie</vt:lpstr>
      <vt:lpstr>Proces odborného hodnotenia</vt:lpstr>
      <vt:lpstr>Prezentácia programu PowerPoint</vt:lpstr>
      <vt:lpstr>8. Informácia o realizovaných aktivitách VA vo vzťahu  k vyhlasovaniu nových výziev </vt:lpstr>
      <vt:lpstr>Okruhy nových výziev</vt:lpstr>
      <vt:lpstr>Domény inteligentnej špecializácie</vt:lpstr>
      <vt:lpstr>Dlhodobý strategický výskum</vt:lpstr>
      <vt:lpstr>Medzinárodná vedecko-technická spolupráca</vt:lpstr>
      <vt:lpstr>Harmonogram</vt:lpstr>
      <vt:lpstr>Opatrenia na urýchlenie prípravy ŽoNFP a čerpania</vt:lpstr>
      <vt:lpstr>9. Informácia o priebehu a výsledkoch ex post evaluácie projektu Národná infraštruktúra pre podporu transferu technológií na Slovensku - NITT SK </vt:lpstr>
      <vt:lpstr>Informácia o priebehu a výsledkoch ex post evaluácie projektu NITT SK </vt:lpstr>
      <vt:lpstr>Evaluačné otázky</vt:lpstr>
      <vt:lpstr>Metodika evaluácie</vt:lpstr>
      <vt:lpstr>Závery evaluácie</vt:lpstr>
      <vt:lpstr>Avšak na druhej strane …</vt:lpstr>
      <vt:lpstr>Odporúčania (1/8)</vt:lpstr>
      <vt:lpstr>Odporúčania (2/8)</vt:lpstr>
      <vt:lpstr>Odporúčania (3/8)</vt:lpstr>
      <vt:lpstr>Odporúčania (4/8)</vt:lpstr>
      <vt:lpstr>Odporúčania (5/8)</vt:lpstr>
      <vt:lpstr>Odporúčania (6/8)</vt:lpstr>
      <vt:lpstr>Odporúčania (7/8)</vt:lpstr>
      <vt:lpstr>Odporúčania (8/8)</vt:lpstr>
      <vt:lpstr>Integrovaný ekosystém transferu technológií</vt:lpstr>
      <vt:lpstr>10. RôZNE</vt:lpstr>
      <vt:lpstr>11. Zhrnutie zasadnutia a závery</vt:lpstr>
      <vt:lpstr>Prezentácia programu PowerPoint</vt:lpstr>
      <vt:lpstr>9. ZASADNUTIE  MONITOROVACIEHO VÝBORU  pre operačný program Výskum a inovácie (MV OP VaI)     ĎAKUJEME ZA POZORNOSŤ !  </vt:lpstr>
      <vt:lpstr>9. ZASADNUTIE  MONITOROVACIEHO VÝBORU   pre operačný program Výskum a inovácie (MV OP VaI)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Draková Silvia</dc:creator>
  <cp:lastModifiedBy>Pitoňák Daniel</cp:lastModifiedBy>
  <cp:revision>462</cp:revision>
  <cp:lastPrinted>2018-01-25T09:03:59Z</cp:lastPrinted>
  <dcterms:created xsi:type="dcterms:W3CDTF">2017-05-11T09:06:09Z</dcterms:created>
  <dcterms:modified xsi:type="dcterms:W3CDTF">2018-02-12T15:25:22Z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0x0101005487D6DB17EF20488219505173AAB5A4</vt:lpwstr>
  </property>
</Properties>
</file>