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8"/>
  </p:notesMasterIdLst>
  <p:handoutMasterIdLst>
    <p:handoutMasterId r:id="rId19"/>
  </p:handoutMasterIdLst>
  <p:sldIdLst>
    <p:sldId id="256" r:id="rId5"/>
    <p:sldId id="411" r:id="rId6"/>
    <p:sldId id="473" r:id="rId7"/>
    <p:sldId id="477" r:id="rId8"/>
    <p:sldId id="511" r:id="rId9"/>
    <p:sldId id="513" r:id="rId10"/>
    <p:sldId id="512" r:id="rId11"/>
    <p:sldId id="515" r:id="rId12"/>
    <p:sldId id="455" r:id="rId13"/>
    <p:sldId id="457" r:id="rId14"/>
    <p:sldId id="514" r:id="rId15"/>
    <p:sldId id="371" r:id="rId16"/>
    <p:sldId id="376" r:id="rId17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D9F7030-BD5D-444A-A1C9-FAAE3DCB974E}">
          <p14:sldIdLst>
            <p14:sldId id="256"/>
            <p14:sldId id="411"/>
            <p14:sldId id="473"/>
            <p14:sldId id="477"/>
            <p14:sldId id="511"/>
            <p14:sldId id="513"/>
            <p14:sldId id="512"/>
            <p14:sldId id="515"/>
            <p14:sldId id="455"/>
            <p14:sldId id="457"/>
            <p14:sldId id="514"/>
            <p14:sldId id="371"/>
            <p14:sldId id="3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lvia Draková" initials="S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67B346"/>
    <a:srgbClr val="008000"/>
    <a:srgbClr val="006EB6"/>
    <a:srgbClr val="F38B3C"/>
    <a:srgbClr val="E7F3E1"/>
    <a:srgbClr val="C9E5BD"/>
    <a:srgbClr val="4E8735"/>
    <a:srgbClr val="44762E"/>
    <a:srgbClr val="9BC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redný štýl 4 - zvýrazneni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Stredný štýl 3 - 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41" autoAdjust="0"/>
    <p:restoredTop sz="93836" autoAdjust="0"/>
  </p:normalViewPr>
  <p:slideViewPr>
    <p:cSldViewPr>
      <p:cViewPr varScale="1">
        <p:scale>
          <a:sx n="104" d="100"/>
          <a:sy n="104" d="100"/>
        </p:scale>
        <p:origin x="1572" y="114"/>
      </p:cViewPr>
      <p:guideLst>
        <p:guide orient="horz" pos="2432"/>
        <p:guide pos="2880"/>
      </p:guideLst>
    </p:cSldViewPr>
  </p:slideViewPr>
  <p:outlineViewPr>
    <p:cViewPr>
      <p:scale>
        <a:sx n="33" d="100"/>
        <a:sy n="33" d="100"/>
      </p:scale>
      <p:origin x="0" y="412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4482"/>
    </p:cViewPr>
  </p:sorterViewPr>
  <p:notesViewPr>
    <p:cSldViewPr showGuides="1">
      <p:cViewPr varScale="1">
        <p:scale>
          <a:sx n="78" d="100"/>
          <a:sy n="78" d="100"/>
        </p:scale>
        <p:origin x="285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AADA0-950C-407F-AD63-D0310CEBB8D7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AB6D1-5870-4071-9474-EA60641CAA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08673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CFAEB-53E6-4927-998A-6650F4FC0040}" type="datetimeFigureOut">
              <a:rPr lang="sk-SK" smtClean="0"/>
              <a:t>28. 10. 2019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4E59E-6C78-4A70-A441-5BB517DDF00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500249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4E59E-6C78-4A70-A441-5BB517DDF001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41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4E59E-6C78-4A70-A441-5BB517DDF001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905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DB1C-EF25-4D0C-982A-CC01C720C01C}" type="datetime1">
              <a:rPr lang="sk-SK" smtClean="0"/>
              <a:t>28. 10. 2019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dirty="0"/>
              <a:t>Upravte štýl predlohy podnadpisov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65920"/>
            <a:ext cx="79248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48504-F10A-4F88-99B6-A60898DE92C3}" type="datetime1">
              <a:rPr lang="sk-SK" smtClean="0"/>
              <a:t>28. 10. 2019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pic>
        <p:nvPicPr>
          <p:cNvPr id="6" name="Picture 6" descr="horizon.png"/>
          <p:cNvPicPr>
            <a:picLocks noChangeAspect="1"/>
          </p:cNvPicPr>
          <p:nvPr userDrawn="1"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-603448"/>
            <a:ext cx="9144000" cy="457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bg>
      <p:bgPr>
        <a:gradFill>
          <a:gsLst>
            <a:gs pos="0">
              <a:schemeClr val="tx1"/>
            </a:gs>
            <a:gs pos="58000">
              <a:schemeClr val="tx1"/>
            </a:gs>
            <a:gs pos="100000">
              <a:schemeClr val="tx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textu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60648"/>
          </a:xfrm>
          <a:noFill/>
          <a:effectLst/>
        </p:spPr>
        <p:txBody>
          <a:bodyPr vert="horz" anchor="ctr" anchorCtr="0">
            <a:noAutofit/>
          </a:bodyPr>
          <a:lstStyle>
            <a:lvl1pPr marL="0" indent="0" algn="ctr">
              <a:buNone/>
              <a:tabLst>
                <a:tab pos="3403600" algn="l"/>
              </a:tabLst>
              <a:defRPr sz="1200" b="1">
                <a:solidFill>
                  <a:srgbClr val="006EB6"/>
                </a:solidFill>
              </a:defRPr>
            </a:lvl1pPr>
          </a:lstStyle>
          <a:p>
            <a:pPr lvl="0"/>
            <a:r>
              <a:rPr lang="sk-SK" dirty="0"/>
              <a:t>Upravte štýl predlohy textu.</a:t>
            </a:r>
          </a:p>
        </p:txBody>
      </p:sp>
      <p:sp>
        <p:nvSpPr>
          <p:cNvPr id="10" name="Obdĺžnik 9"/>
          <p:cNvSpPr/>
          <p:nvPr userDrawn="1"/>
        </p:nvSpPr>
        <p:spPr>
          <a:xfrm>
            <a:off x="0" y="260648"/>
            <a:ext cx="9144000" cy="1224136"/>
          </a:xfrm>
          <a:prstGeom prst="rect">
            <a:avLst/>
          </a:prstGeom>
          <a:solidFill>
            <a:srgbClr val="006EB6"/>
          </a:solidFill>
          <a:ln>
            <a:noFill/>
          </a:ln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00" y="404664"/>
            <a:ext cx="7924800" cy="935066"/>
          </a:xfrm>
        </p:spPr>
        <p:txBody>
          <a:bodyPr anchor="ctr" anchorCtr="0"/>
          <a:lstStyle>
            <a:lvl1pPr algn="ctr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74441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346090F-141F-47A8-85C8-BD80A6A8C837}" type="datetime1">
              <a:rPr lang="sk-SK" smtClean="0"/>
              <a:t>28. 10. 2019</a:t>
            </a:fld>
            <a:endParaRPr lang="sk-SK" dirty="0"/>
          </a:p>
        </p:txBody>
      </p:sp>
      <p:sp>
        <p:nvSpPr>
          <p:cNvPr id="7" name="Zástupný objekt pre pätu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06613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12E7-D5DC-40DC-9C67-0A11E02BA155}" type="datetime1">
              <a:rPr lang="sk-SK" smtClean="0"/>
              <a:t>28. 10. 2019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1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B9B9-7E41-46D9-AB16-ADF84362F6E9}" type="datetime1">
              <a:rPr lang="sk-SK" smtClean="0"/>
              <a:t>28. 10. 2019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 algn="ctr"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 algn="ctr">
              <a:buNone/>
              <a:defRPr sz="1700" b="1" i="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dirty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4307-BF2E-4735-BC04-02AC95FBFDFF}" type="datetime1">
              <a:rPr lang="sk-SK" smtClean="0"/>
              <a:t>28. 10. 2019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23233-02E4-4C0E-8625-9D13564943A1}" type="datetime1">
              <a:rPr lang="sk-SK" smtClean="0"/>
              <a:t>28. 10. 2019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F680-6439-4BEF-89EE-4D9BB979948B}" type="datetime1">
              <a:rPr lang="sk-SK" smtClean="0"/>
              <a:t>28. 10. 2019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ctr">
              <a:defRPr sz="1800" b="1" i="0" cap="none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E5DF-25F7-45C6-82B9-4472E29C3985}" type="datetime1">
              <a:rPr lang="sk-SK" smtClean="0"/>
              <a:t>28. 10. 2019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B614-BF0A-4A64-ADA2-DE63AAD7B074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EB6"/>
            </a:gs>
            <a:gs pos="31000">
              <a:srgbClr val="006EB6"/>
            </a:gs>
            <a:gs pos="100000">
              <a:srgbClr val="006EB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2346090F-141F-47A8-85C8-BD80A6A8C837}" type="datetime1">
              <a:rPr lang="sk-SK" smtClean="0"/>
              <a:t>28. 10. 2019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440" y="0"/>
            <a:ext cx="580378" cy="792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B24EB614-BF0A-4A64-ADA2-DE63AAD7B074}" type="slidenum">
              <a:rPr lang="sk-SK" smtClean="0"/>
              <a:pPr/>
              <a:t>‹#›</a:t>
            </a:fld>
            <a:endParaRPr lang="sk-SK" dirty="0"/>
          </a:p>
        </p:txBody>
      </p:sp>
      <p:grpSp>
        <p:nvGrpSpPr>
          <p:cNvPr id="7" name="Skupina 6"/>
          <p:cNvGrpSpPr/>
          <p:nvPr userDrawn="1"/>
        </p:nvGrpSpPr>
        <p:grpSpPr>
          <a:xfrm>
            <a:off x="0" y="5661248"/>
            <a:ext cx="9144000" cy="1196752"/>
            <a:chOff x="0" y="5661248"/>
            <a:chExt cx="9144000" cy="1196752"/>
          </a:xfrm>
          <a:solidFill>
            <a:schemeClr val="tx1"/>
          </a:solidFill>
        </p:grpSpPr>
        <p:sp>
          <p:nvSpPr>
            <p:cNvPr id="8" name="Obdĺžnik 7"/>
            <p:cNvSpPr/>
            <p:nvPr/>
          </p:nvSpPr>
          <p:spPr>
            <a:xfrm>
              <a:off x="0" y="5661248"/>
              <a:ext cx="9144000" cy="11967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611560" y="5877272"/>
              <a:ext cx="7956550" cy="768350"/>
              <a:chOff x="628650" y="6040438"/>
              <a:chExt cx="7956550" cy="768350"/>
            </a:xfrm>
            <a:grpFill/>
          </p:grpSpPr>
          <p:pic>
            <p:nvPicPr>
              <p:cNvPr id="10" name="Obrázok 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650" y="6040438"/>
                <a:ext cx="860425" cy="76835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1" name="Obrázok 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4375" y="6105525"/>
                <a:ext cx="1577975" cy="58737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2" name="Obrázok 7" descr="C:\Users\kurucova\AppData\Local\Microsoft\Windows\INetCache\Content.Outlook\QHOJ63UD\Ministerstvo hospodarstva SR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8938" y="6232525"/>
                <a:ext cx="1462087" cy="3556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3" name="Obrázok 9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3150" y="6221413"/>
                <a:ext cx="116205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4" name="Obrázok 1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8263" y="6119813"/>
                <a:ext cx="1019175" cy="558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90" r:id="rId2"/>
    <p:sldLayoutId id="2147483686" r:id="rId3"/>
    <p:sldLayoutId id="2147483697" r:id="rId4"/>
    <p:sldLayoutId id="2147483688" r:id="rId5"/>
    <p:sldLayoutId id="2147483689" r:id="rId6"/>
    <p:sldLayoutId id="2147483691" r:id="rId7"/>
    <p:sldLayoutId id="2147483692" r:id="rId8"/>
    <p:sldLayoutId id="2147483693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800" kern="1200" spc="30" baseline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592288"/>
          </a:xfrm>
        </p:spPr>
        <p:txBody>
          <a:bodyPr/>
          <a:lstStyle/>
          <a:p>
            <a:r>
              <a:rPr lang="sk-SK" sz="2800" dirty="0"/>
              <a:t>16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. Mimoriadne Rokovanie  </a:t>
            </a:r>
            <a:b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</a:b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MONITOROVACIEHO VÝBORU </a:t>
            </a:r>
            <a:r>
              <a:rPr lang="sk-SK" sz="2400" b="1" dirty="0">
                <a:latin typeface="Century Gothic" panose="020B0502020202020204" pitchFamily="34" charset="0"/>
              </a:rPr>
              <a:t/>
            </a:r>
            <a:br>
              <a:rPr lang="sk-SK" sz="2400" b="1" dirty="0">
                <a:latin typeface="Century Gothic" panose="020B0502020202020204" pitchFamily="34" charset="0"/>
              </a:rPr>
            </a:br>
            <a:r>
              <a:rPr lang="sk-SK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sk-SK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sk-SK" sz="2000" cap="none" dirty="0">
                <a:latin typeface="Century Gothic" panose="020B0502020202020204" pitchFamily="34" charset="0"/>
              </a:rPr>
              <a:t>pre operačný progra</a:t>
            </a:r>
            <a:r>
              <a:rPr lang="sk-SK" sz="2000" cap="none" dirty="0"/>
              <a:t>m Výskum a inovácie (MV OP VaI)</a:t>
            </a:r>
            <a:r>
              <a:rPr lang="sk-SK" sz="2000" cap="none" dirty="0">
                <a:latin typeface="Century Gothic" panose="020B0502020202020204" pitchFamily="34" charset="0"/>
              </a:rPr>
              <a:t> </a:t>
            </a:r>
            <a:r>
              <a:rPr lang="sk-SK" sz="2400" b="1" dirty="0">
                <a:latin typeface="Century Gothic" panose="020B0502020202020204" pitchFamily="34" charset="0"/>
              </a:rPr>
              <a:t/>
            </a:r>
            <a:br>
              <a:rPr lang="sk-SK" sz="2400" b="1" dirty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58763" y="4860449"/>
            <a:ext cx="86645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sk-SK" altLang="sk-SK" sz="1600" dirty="0">
                <a:latin typeface="Century Gothic" pitchFamily="34" charset="0"/>
              </a:rPr>
              <a:t>29. 10. 2019</a:t>
            </a:r>
          </a:p>
        </p:txBody>
      </p:sp>
    </p:spTree>
    <p:extLst>
      <p:ext uri="{BB962C8B-B14F-4D97-AF65-F5344CB8AC3E}">
        <p14:creationId xmlns:p14="http://schemas.microsoft.com/office/powerpoint/2010/main" val="29796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6737"/>
            <a:ext cx="7924800" cy="634082"/>
          </a:xfrm>
        </p:spPr>
        <p:txBody>
          <a:bodyPr/>
          <a:lstStyle/>
          <a:p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rokovania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937556" y="1124744"/>
            <a:ext cx="7128792" cy="352839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/>
              <a:t>Úvod</a:t>
            </a:r>
            <a:endParaRPr lang="sk-SK" i="1" dirty="0">
              <a:solidFill>
                <a:srgbClr val="F38B3C"/>
              </a:solidFill>
            </a:endParaRPr>
          </a:p>
          <a:p>
            <a:pPr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/>
              <a:t>Návrh na zlúčenie operačného programu Výskum a inovácie s Operačným programom Integrovaná infraštruktúra implementovaných v rámci programového obdobia 2014 - 2020</a:t>
            </a:r>
            <a:r>
              <a:rPr lang="sk-SK" i="1" dirty="0"/>
              <a:t/>
            </a:r>
            <a:br>
              <a:rPr lang="sk-SK" i="1" dirty="0"/>
            </a:br>
            <a:r>
              <a:rPr lang="sk-SK" i="1" dirty="0">
                <a:solidFill>
                  <a:srgbClr val="F38B3C"/>
                </a:solidFill>
              </a:rPr>
              <a:t>na schválenie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/>
              <a:t>Rôzne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b="1" dirty="0"/>
              <a:t>Zhrnutie zasadnutia a závery</a:t>
            </a:r>
          </a:p>
        </p:txBody>
      </p:sp>
    </p:spTree>
    <p:extLst>
      <p:ext uri="{BB962C8B-B14F-4D97-AF65-F5344CB8AC3E}">
        <p14:creationId xmlns:p14="http://schemas.microsoft.com/office/powerpoint/2010/main" val="108486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862064"/>
            <a:ext cx="7924800" cy="1143000"/>
          </a:xfrm>
        </p:spPr>
        <p:txBody>
          <a:bodyPr/>
          <a:lstStyle/>
          <a:p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sk-SK" b="1" dirty="0"/>
              <a:t>návrh na zlúčenie OP výskum a inovácie s </a:t>
            </a:r>
            <a:r>
              <a:rPr lang="sk-SK" b="1" dirty="0" err="1"/>
              <a:t>op</a:t>
            </a:r>
            <a:r>
              <a:rPr lang="sk-SK" b="1" dirty="0"/>
              <a:t> integrovaná infraštruktúra </a:t>
            </a:r>
            <a:br>
              <a:rPr lang="sk-SK" b="1" dirty="0"/>
            </a:br>
            <a:r>
              <a:rPr lang="sk-SK" b="1" dirty="0"/>
              <a:t>implementovaných v rámci programového obdobia 2014 - 2020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695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2. Návrh na zlúčenie OP </a:t>
            </a:r>
            <a:r>
              <a:rPr lang="sk-SK" dirty="0" err="1"/>
              <a:t>VaI</a:t>
            </a:r>
            <a:r>
              <a:rPr lang="sk-SK" dirty="0"/>
              <a:t> s OP II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Východiská zlúčenia operačných programov</a:t>
            </a:r>
            <a:endParaRPr lang="pt-BR" sz="2200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40C8FBFB-6C3C-4DB2-A914-29E4712EC015}"/>
              </a:ext>
            </a:extLst>
          </p:cNvPr>
          <p:cNvSpPr txBox="1">
            <a:spLocks/>
          </p:cNvSpPr>
          <p:nvPr/>
        </p:nvSpPr>
        <p:spPr>
          <a:xfrm>
            <a:off x="395536" y="1700808"/>
            <a:ext cx="8352928" cy="3091377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sk-SK" dirty="0">
                <a:solidFill>
                  <a:srgbClr val="0070C0"/>
                </a:solidFill>
              </a:rPr>
              <a:t>v zmysle čl. 136 nariadenia EP a Rady (EÚ) č. 1303/2013 zruší Komisia záväzok alebo jeho časť, ak tento nie je vyčerpaný do 31.12. tretieho roku </a:t>
            </a:r>
            <a:r>
              <a:rPr lang="sk-SK" dirty="0" smtClean="0">
                <a:solidFill>
                  <a:srgbClr val="0070C0"/>
                </a:solidFill>
              </a:rPr>
              <a:t>nasledujúceho </a:t>
            </a:r>
            <a:r>
              <a:rPr lang="sk-SK" dirty="0">
                <a:solidFill>
                  <a:srgbClr val="0070C0"/>
                </a:solidFill>
              </a:rPr>
              <a:t>po roku jeho prijatia, 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sk-SK" dirty="0">
                <a:solidFill>
                  <a:srgbClr val="0070C0"/>
                </a:solidFill>
              </a:rPr>
              <a:t>v rokoch 2017 a 2018 došlo v rámci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k automatickému zrušeniu záväzku v celkovej sume 108,42 mil. Eur za EÚ zdroj (v roku 2017 – 26,97 mil. Eur, v roku 2018 – 81,45 mil. Eur),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sk-SK" dirty="0">
                <a:solidFill>
                  <a:srgbClr val="0070C0"/>
                </a:solidFill>
              </a:rPr>
              <a:t>od 1.1. do </a:t>
            </a:r>
            <a:r>
              <a:rPr lang="sk-SK" dirty="0" smtClean="0">
                <a:solidFill>
                  <a:srgbClr val="0070C0"/>
                </a:solidFill>
              </a:rPr>
              <a:t>25.10.2019 </a:t>
            </a:r>
            <a:r>
              <a:rPr lang="sk-SK" dirty="0">
                <a:solidFill>
                  <a:srgbClr val="0070C0"/>
                </a:solidFill>
              </a:rPr>
              <a:t>boli za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schválené prostriedky v súhrnných žiadostiach o platbu vo výške </a:t>
            </a:r>
            <a:r>
              <a:rPr lang="sk-SK" dirty="0" smtClean="0">
                <a:solidFill>
                  <a:srgbClr val="0070C0"/>
                </a:solidFill>
              </a:rPr>
              <a:t>62,33 </a:t>
            </a:r>
            <a:r>
              <a:rPr lang="sk-SK" dirty="0">
                <a:solidFill>
                  <a:srgbClr val="0070C0"/>
                </a:solidFill>
              </a:rPr>
              <a:t>mil. Eur za zdroje EÚ, </a:t>
            </a:r>
            <a:r>
              <a:rPr lang="sk-SK" b="1" dirty="0">
                <a:solidFill>
                  <a:srgbClr val="0070C0"/>
                </a:solidFill>
              </a:rPr>
              <a:t>čo predstavuje cca </a:t>
            </a:r>
            <a:r>
              <a:rPr lang="sk-SK" b="1" dirty="0" smtClean="0">
                <a:solidFill>
                  <a:srgbClr val="0070C0"/>
                </a:solidFill>
              </a:rPr>
              <a:t>27 </a:t>
            </a:r>
            <a:r>
              <a:rPr lang="sk-SK" b="1" dirty="0">
                <a:solidFill>
                  <a:srgbClr val="0070C0"/>
                </a:solidFill>
              </a:rPr>
              <a:t>% z objemu </a:t>
            </a:r>
            <a:r>
              <a:rPr lang="sk-SK" dirty="0">
                <a:solidFill>
                  <a:srgbClr val="0070C0"/>
                </a:solidFill>
              </a:rPr>
              <a:t>potrebného vyčerpať do konca roka 2019 pre naplnenie pravidla n+3, 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sk-SK" dirty="0">
                <a:solidFill>
                  <a:srgbClr val="0070C0"/>
                </a:solidFill>
              </a:rPr>
              <a:t>do konca roka 2019 je potrebné predložiť riadiacim orgánom a schváliť certifikačným orgánom (MF SR) v súhrnných žiadostiach o platbu výdavky v minimálnej výške </a:t>
            </a:r>
            <a:br>
              <a:rPr lang="sk-SK" dirty="0">
                <a:solidFill>
                  <a:srgbClr val="0070C0"/>
                </a:solidFill>
              </a:rPr>
            </a:br>
            <a:r>
              <a:rPr lang="sk-SK" dirty="0" smtClean="0">
                <a:solidFill>
                  <a:srgbClr val="0070C0"/>
                </a:solidFill>
              </a:rPr>
              <a:t>168 874 406,36 </a:t>
            </a:r>
            <a:r>
              <a:rPr lang="sk-SK" dirty="0">
                <a:solidFill>
                  <a:srgbClr val="0070C0"/>
                </a:solidFill>
              </a:rPr>
              <a:t>Eur za zdroj EÚ,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sk-SK" dirty="0">
                <a:solidFill>
                  <a:srgbClr val="0070C0"/>
                </a:solidFill>
              </a:rPr>
              <a:t>vzhľadom na pokračujúci trend nízkeho čerpania v rámci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je opätovne identifikované riziko nesplnenia pravidla n+3 nielen ku koncu roka 2019, ale aj v ďalších rokoch.</a:t>
            </a: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endParaRPr lang="sk-SK" dirty="0">
              <a:solidFill>
                <a:srgbClr val="0070C0"/>
              </a:solidFill>
            </a:endParaRPr>
          </a:p>
          <a:p>
            <a:pPr marL="342900" indent="-342900">
              <a:spcBef>
                <a:spcPts val="900"/>
              </a:spcBef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sk-SK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262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2. Návrh na zlúčenie OP </a:t>
            </a:r>
            <a:r>
              <a:rPr lang="sk-SK" dirty="0" err="1"/>
              <a:t>VaI</a:t>
            </a:r>
            <a:r>
              <a:rPr lang="sk-SK" dirty="0"/>
              <a:t> s OP II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Dôvody včlenenia OP </a:t>
            </a:r>
            <a:r>
              <a:rPr lang="sk-SK" dirty="0" err="1"/>
              <a:t>V</a:t>
            </a:r>
            <a:r>
              <a:rPr lang="sk-SK" cap="none" dirty="0" err="1"/>
              <a:t>a</a:t>
            </a:r>
            <a:r>
              <a:rPr lang="sk-SK" dirty="0" err="1"/>
              <a:t>I</a:t>
            </a:r>
            <a:r>
              <a:rPr lang="sk-SK" dirty="0"/>
              <a:t> do OPII</a:t>
            </a:r>
            <a:endParaRPr lang="pt-BR" sz="22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0FA4499-0907-4180-8DB8-D55778794A64}"/>
              </a:ext>
            </a:extLst>
          </p:cNvPr>
          <p:cNvSpPr txBox="1">
            <a:spLocks/>
          </p:cNvSpPr>
          <p:nvPr/>
        </p:nvSpPr>
        <p:spPr>
          <a:xfrm>
            <a:off x="323528" y="1556792"/>
            <a:ext cx="8495986" cy="4121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OPII je jedným z najvýkonnejších OP v rámci SR s čerpaním na úrovni 35,8 %, 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nad rámec minimálnej ročnej hranice čerpania na rok 2019, ktorá predstavuje 402,69 mil. Eur, bolo vyčerpaných 369,22 mil. Eur 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z minimálnej ročnej hranice na rok 2020 vo výške 417,38 mil. Eur zostáva na národnej úrovni vyčerpať už iba 48,16 mil. Eur, 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vzhľadom na neuspokojivý stav implementácie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a vzhľadom na aktuálne plnenie záväzkov OPII je v zásade </a:t>
            </a:r>
            <a:r>
              <a:rPr lang="sk-SK" b="1" dirty="0">
                <a:solidFill>
                  <a:srgbClr val="0070C0"/>
                </a:solidFill>
              </a:rPr>
              <a:t>jediným možným riešením odvrátenia hroziaceho </a:t>
            </a:r>
            <a:r>
              <a:rPr lang="sk-SK" b="1" dirty="0" err="1">
                <a:solidFill>
                  <a:srgbClr val="0070C0"/>
                </a:solidFill>
              </a:rPr>
              <a:t>dekomitmentu</a:t>
            </a:r>
            <a:r>
              <a:rPr lang="sk-SK" dirty="0">
                <a:solidFill>
                  <a:srgbClr val="0070C0"/>
                </a:solidFill>
              </a:rPr>
              <a:t> vo výške až do 90 mil. Eur zlúčenie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s OPII,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návrh zlúčenia 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s OPII prerokovala a schválila vláda SR na svojom rokovaní dňa 23.10.2019 (uznesenie vlády SR č. 522/2019),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sk-SK" dirty="0">
                <a:solidFill>
                  <a:srgbClr val="0070C0"/>
                </a:solidFill>
              </a:rPr>
              <a:t>zlúčenie oboch OP bude predmetom mimoriadnych zasadnutí MV pre OP </a:t>
            </a:r>
            <a:r>
              <a:rPr lang="sk-SK" dirty="0" err="1">
                <a:solidFill>
                  <a:srgbClr val="0070C0"/>
                </a:solidFill>
              </a:rPr>
              <a:t>VaI</a:t>
            </a:r>
            <a:r>
              <a:rPr lang="sk-SK" dirty="0">
                <a:solidFill>
                  <a:srgbClr val="0070C0"/>
                </a:solidFill>
              </a:rPr>
              <a:t> (dňa 29.10.2019) a MV pre OPII (dňa 30.10.2019).  </a:t>
            </a:r>
          </a:p>
          <a:p>
            <a:pPr>
              <a:spcBef>
                <a:spcPts val="1200"/>
              </a:spcBef>
              <a:defRPr/>
            </a:pPr>
            <a:endParaRPr lang="sk-SK" dirty="0">
              <a:solidFill>
                <a:srgbClr val="0070C0"/>
              </a:solidFill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sk-SK" dirty="0">
              <a:solidFill>
                <a:srgbClr val="0070C0"/>
              </a:solidFill>
            </a:endParaRPr>
          </a:p>
          <a:p>
            <a:pPr marL="457200" lvl="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sk-SK" dirty="0">
              <a:solidFill>
                <a:srgbClr val="0070C0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dirty="0">
              <a:solidFill>
                <a:srgbClr val="0070C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161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2. Návrh na zlúčenie OP </a:t>
            </a:r>
            <a:r>
              <a:rPr lang="sk-SK" dirty="0" err="1"/>
              <a:t>VaI</a:t>
            </a:r>
            <a:r>
              <a:rPr lang="sk-SK" dirty="0"/>
              <a:t> s OP II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Technické úpravy OP </a:t>
            </a:r>
            <a:r>
              <a:rPr lang="sk-SK" dirty="0" err="1"/>
              <a:t>V</a:t>
            </a:r>
            <a:r>
              <a:rPr lang="sk-SK" cap="none" dirty="0" err="1"/>
              <a:t>a</a:t>
            </a:r>
            <a:r>
              <a:rPr lang="sk-SK" dirty="0" err="1"/>
              <a:t>I</a:t>
            </a:r>
            <a:endParaRPr lang="pt-BR" sz="22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0FA4499-0907-4180-8DB8-D55778794A64}"/>
              </a:ext>
            </a:extLst>
          </p:cNvPr>
          <p:cNvSpPr txBox="1">
            <a:spLocks/>
          </p:cNvSpPr>
          <p:nvPr/>
        </p:nvSpPr>
        <p:spPr>
          <a:xfrm>
            <a:off x="323528" y="1772816"/>
            <a:ext cx="8495986" cy="3528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57200" lvl="0" indent="-45720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sk-SK" sz="2000" dirty="0">
                <a:solidFill>
                  <a:srgbClr val="0070C0"/>
                </a:solidFill>
              </a:rPr>
              <a:t>keďže zlúčenie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 s OPII sa realizuje formou rozšírenia OPII je potrebné uskutočniť úpravu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 – </a:t>
            </a:r>
            <a:r>
              <a:rPr lang="sk-SK" sz="2000" b="1" u="sng" dirty="0">
                <a:solidFill>
                  <a:srgbClr val="0070C0"/>
                </a:solidFill>
              </a:rPr>
              <a:t>zníženie na nulové hodnoty</a:t>
            </a:r>
            <a:r>
              <a:rPr lang="sk-SK" sz="2000" dirty="0">
                <a:solidFill>
                  <a:srgbClr val="0070C0"/>
                </a:solidFill>
              </a:rPr>
              <a:t>, 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sk-SK" sz="2000" dirty="0">
                <a:solidFill>
                  <a:srgbClr val="0070C0"/>
                </a:solidFill>
              </a:rPr>
              <a:t>úprava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 musí byť vykonaná v systéme SFC2014 </a:t>
            </a:r>
            <a:r>
              <a:rPr lang="sk-SK" sz="2000" b="1" u="sng" dirty="0">
                <a:solidFill>
                  <a:srgbClr val="0070C0"/>
                </a:solidFill>
              </a:rPr>
              <a:t>v rovnakom čase </a:t>
            </a:r>
            <a:r>
              <a:rPr lang="sk-SK" sz="2000" dirty="0">
                <a:solidFill>
                  <a:srgbClr val="0070C0"/>
                </a:solidFill>
              </a:rPr>
              <a:t>ako zmena OPII (obsahujúca zlúčené operačné programy)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sk-SK" sz="2000" dirty="0">
                <a:solidFill>
                  <a:srgbClr val="0070C0"/>
                </a:solidFill>
              </a:rPr>
              <a:t>k tejto úprave je potrebné prijať rozhodnutie MV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endParaRPr lang="sk-SK" sz="2000" dirty="0">
              <a:solidFill>
                <a:srgbClr val="0070C0"/>
              </a:solidFill>
            </a:endParaRP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sk-SK" sz="2000" dirty="0">
                <a:solidFill>
                  <a:srgbClr val="0070C0"/>
                </a:solidFill>
              </a:rPr>
              <a:t>zisťovacie konanie, spustené k zmene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, verzia 7.0, bude riadne ukončené a vyhodnotené</a:t>
            </a:r>
          </a:p>
          <a:p>
            <a:pPr marL="457200" indent="-457200"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sk-SK" sz="2000" dirty="0">
                <a:solidFill>
                  <a:srgbClr val="0070C0"/>
                </a:solidFill>
              </a:rPr>
              <a:t>Zmena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, verzia 7.0, schválená MV OP </a:t>
            </a:r>
            <a:r>
              <a:rPr lang="sk-SK" sz="2000" dirty="0" err="1">
                <a:solidFill>
                  <a:srgbClr val="0070C0"/>
                </a:solidFill>
              </a:rPr>
              <a:t>VaI</a:t>
            </a:r>
            <a:r>
              <a:rPr lang="sk-SK" sz="2000" dirty="0">
                <a:solidFill>
                  <a:srgbClr val="0070C0"/>
                </a:solidFill>
              </a:rPr>
              <a:t> dňa 15.10.2019, bude v prípade neschválenia zlúčenia OP predložená EK</a:t>
            </a:r>
          </a:p>
          <a:p>
            <a:pPr>
              <a:spcBef>
                <a:spcPts val="1200"/>
              </a:spcBef>
              <a:defRPr/>
            </a:pPr>
            <a:endParaRPr lang="sk-SK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2. Návrh na zlúčenie OP </a:t>
            </a:r>
            <a:r>
              <a:rPr lang="sk-SK" dirty="0" err="1"/>
              <a:t>VaI</a:t>
            </a:r>
            <a:r>
              <a:rPr lang="sk-SK" dirty="0"/>
              <a:t> s OP II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Proces zlúčenia operačných programov</a:t>
            </a:r>
            <a:endParaRPr lang="pt-BR" sz="2200" dirty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9B7E9A70-53C5-4AB1-AC1E-9F9CA946A3F9}"/>
              </a:ext>
            </a:extLst>
          </p:cNvPr>
          <p:cNvSpPr txBox="1">
            <a:spLocks noChangeAspect="1"/>
          </p:cNvSpPr>
          <p:nvPr/>
        </p:nvSpPr>
        <p:spPr>
          <a:xfrm>
            <a:off x="611560" y="1556792"/>
            <a:ext cx="7659924" cy="30913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200"/>
              </a:spcBef>
              <a:defRPr/>
            </a:pPr>
            <a:endParaRPr lang="sk-SK" sz="20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sk-SK" sz="2000" dirty="0"/>
          </a:p>
          <a:p>
            <a:pPr marL="457200" lvl="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GB" sz="2000" dirty="0"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sz="2000" dirty="0">
              <a:solidFill>
                <a:srgbClr val="003399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sk-SK" sz="2000" dirty="0">
              <a:solidFill>
                <a:srgbClr val="003399"/>
              </a:solidFill>
              <a:ea typeface="+mj-ea"/>
              <a:cs typeface="+mj-cs"/>
            </a:endParaRPr>
          </a:p>
          <a:p>
            <a:pPr lvl="0" algn="just">
              <a:lnSpc>
                <a:spcPct val="90000"/>
              </a:lnSpc>
              <a:spcBef>
                <a:spcPct val="0"/>
              </a:spcBef>
              <a:defRPr/>
            </a:pPr>
            <a:endParaRPr lang="en-GB" sz="2000" dirty="0">
              <a:solidFill>
                <a:srgbClr val="003399"/>
              </a:solidFill>
              <a:ea typeface="+mj-ea"/>
              <a:cs typeface="+mj-cs"/>
            </a:endParaRP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AA9563DD-A4A3-45FB-AE3A-67D83C8AA831}"/>
              </a:ext>
            </a:extLst>
          </p:cNvPr>
          <p:cNvSpPr>
            <a:spLocks noChangeAspect="1"/>
          </p:cNvSpPr>
          <p:nvPr/>
        </p:nvSpPr>
        <p:spPr>
          <a:xfrm>
            <a:off x="767414" y="2362631"/>
            <a:ext cx="4101860" cy="489369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Revízia OPII 7.0 (VR + záväzok r. 2019 + zlúčenie s OP </a:t>
            </a:r>
            <a:r>
              <a:rPr lang="sk-SK" dirty="0" err="1" smtClean="0"/>
              <a:t>VaI</a:t>
            </a:r>
            <a:r>
              <a:rPr lang="sk-SK" dirty="0" smtClean="0"/>
              <a:t>, verzia 7.0)</a:t>
            </a:r>
            <a:endParaRPr lang="sk-SK" dirty="0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00B61175-3A33-430E-B4B0-8D847A01950D}"/>
              </a:ext>
            </a:extLst>
          </p:cNvPr>
          <p:cNvSpPr>
            <a:spLocks noChangeAspect="1"/>
          </p:cNvSpPr>
          <p:nvPr/>
        </p:nvSpPr>
        <p:spPr>
          <a:xfrm>
            <a:off x="767414" y="1763141"/>
            <a:ext cx="4101860" cy="352425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Schválenie návrhu na zlúčenie OP </a:t>
            </a:r>
            <a:r>
              <a:rPr lang="sk-SK" dirty="0" err="1"/>
              <a:t>VaI</a:t>
            </a:r>
            <a:r>
              <a:rPr lang="sk-SK" dirty="0"/>
              <a:t> s OPII</a:t>
            </a:r>
          </a:p>
        </p:txBody>
      </p:sp>
      <p:sp>
        <p:nvSpPr>
          <p:cNvPr id="13" name="Zaoblený obdĺžnik 13">
            <a:extLst>
              <a:ext uri="{FF2B5EF4-FFF2-40B4-BE49-F238E27FC236}">
                <a16:creationId xmlns:a16="http://schemas.microsoft.com/office/drawing/2014/main" id="{5C3735A9-EFA9-44F5-9D16-1ED0B3F38F3D}"/>
              </a:ext>
            </a:extLst>
          </p:cNvPr>
          <p:cNvSpPr>
            <a:spLocks noChangeAspect="1"/>
          </p:cNvSpPr>
          <p:nvPr/>
        </p:nvSpPr>
        <p:spPr>
          <a:xfrm>
            <a:off x="5296958" y="1759576"/>
            <a:ext cx="3139835" cy="3524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vláda SR (</a:t>
            </a:r>
            <a:r>
              <a:rPr lang="sk-SK" dirty="0" smtClean="0"/>
              <a:t>23.10.2019</a:t>
            </a:r>
            <a:r>
              <a:rPr lang="sk-SK" dirty="0"/>
              <a:t>)</a:t>
            </a:r>
          </a:p>
        </p:txBody>
      </p:sp>
      <p:sp>
        <p:nvSpPr>
          <p:cNvPr id="14" name="Zaoblený obdĺžnik 14">
            <a:extLst>
              <a:ext uri="{FF2B5EF4-FFF2-40B4-BE49-F238E27FC236}">
                <a16:creationId xmlns:a16="http://schemas.microsoft.com/office/drawing/2014/main" id="{015EC0E1-A194-4D38-8760-2026B5DC796B}"/>
              </a:ext>
            </a:extLst>
          </p:cNvPr>
          <p:cNvSpPr>
            <a:spLocks noChangeAspect="1"/>
          </p:cNvSpPr>
          <p:nvPr/>
        </p:nvSpPr>
        <p:spPr>
          <a:xfrm>
            <a:off x="5296958" y="2356305"/>
            <a:ext cx="3139835" cy="499260"/>
          </a:xfrm>
          <a:prstGeom prst="round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50" dirty="0"/>
              <a:t>MV OP </a:t>
            </a:r>
            <a:r>
              <a:rPr lang="sk-SK" sz="1650" dirty="0" err="1"/>
              <a:t>VaI</a:t>
            </a:r>
            <a:r>
              <a:rPr lang="sk-SK" sz="1650" dirty="0"/>
              <a:t> (29.10.2019), </a:t>
            </a:r>
          </a:p>
          <a:p>
            <a:pPr algn="ctr"/>
            <a:r>
              <a:rPr lang="sk-SK" sz="1650" dirty="0"/>
              <a:t>MV OPII (30.10.2019)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F2CD40E8-DF3E-4ECF-AD95-FE6F675FC455}"/>
              </a:ext>
            </a:extLst>
          </p:cNvPr>
          <p:cNvSpPr>
            <a:spLocks noChangeAspect="1"/>
          </p:cNvSpPr>
          <p:nvPr/>
        </p:nvSpPr>
        <p:spPr>
          <a:xfrm>
            <a:off x="758246" y="3088703"/>
            <a:ext cx="4101860" cy="524417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Revízia OPII 6.0 (obsah. zmeny + zlúčenie </a:t>
            </a:r>
            <a:r>
              <a:rPr lang="sk-SK" dirty="0" smtClean="0"/>
              <a:t>OP </a:t>
            </a:r>
            <a:r>
              <a:rPr lang="sk-SK" dirty="0" err="1" smtClean="0"/>
              <a:t>VaI</a:t>
            </a:r>
            <a:r>
              <a:rPr lang="sk-SK" dirty="0" smtClean="0"/>
              <a:t>, verzia 6.1 </a:t>
            </a:r>
            <a:r>
              <a:rPr lang="sk-SK" dirty="0"/>
              <a:t>s OPII)</a:t>
            </a:r>
          </a:p>
        </p:txBody>
      </p:sp>
      <p:sp>
        <p:nvSpPr>
          <p:cNvPr id="16" name="Zaoblený obdĺžnik 17">
            <a:extLst>
              <a:ext uri="{FF2B5EF4-FFF2-40B4-BE49-F238E27FC236}">
                <a16:creationId xmlns:a16="http://schemas.microsoft.com/office/drawing/2014/main" id="{D5461BBA-666A-46C5-93A4-7ED25A9D60A8}"/>
              </a:ext>
            </a:extLst>
          </p:cNvPr>
          <p:cNvSpPr>
            <a:spLocks noChangeAspect="1"/>
          </p:cNvSpPr>
          <p:nvPr/>
        </p:nvSpPr>
        <p:spPr>
          <a:xfrm>
            <a:off x="5296958" y="3170891"/>
            <a:ext cx="3139835" cy="3524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50" dirty="0"/>
              <a:t>predloženie EK cez SFC (31.10.2019)</a:t>
            </a:r>
          </a:p>
        </p:txBody>
      </p:sp>
      <p:sp>
        <p:nvSpPr>
          <p:cNvPr id="18" name="Zaoblený obdĺžnik 20">
            <a:extLst>
              <a:ext uri="{FF2B5EF4-FFF2-40B4-BE49-F238E27FC236}">
                <a16:creationId xmlns:a16="http://schemas.microsoft.com/office/drawing/2014/main" id="{32A1C4F4-9D81-4E25-9F2B-A1D435A7C28B}"/>
              </a:ext>
            </a:extLst>
          </p:cNvPr>
          <p:cNvSpPr>
            <a:spLocks noChangeAspect="1"/>
          </p:cNvSpPr>
          <p:nvPr/>
        </p:nvSpPr>
        <p:spPr>
          <a:xfrm>
            <a:off x="5301110" y="3854175"/>
            <a:ext cx="3139835" cy="3524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50" dirty="0"/>
              <a:t>Zaslanie </a:t>
            </a:r>
            <a:r>
              <a:rPr lang="sk-SK" sz="1650" dirty="0" smtClean="0"/>
              <a:t>listov </a:t>
            </a:r>
            <a:r>
              <a:rPr lang="sk-SK" sz="1650" dirty="0"/>
              <a:t>EK (do 13.11.2019)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2BF900F8-D78C-4094-A2BF-FC42F18D8726}"/>
              </a:ext>
            </a:extLst>
          </p:cNvPr>
          <p:cNvSpPr>
            <a:spLocks noChangeAspect="1"/>
          </p:cNvSpPr>
          <p:nvPr/>
        </p:nvSpPr>
        <p:spPr>
          <a:xfrm>
            <a:off x="767414" y="4432318"/>
            <a:ext cx="3660570" cy="352425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Schválenie revízie OPII 6.0 zo strany EK</a:t>
            </a:r>
            <a:endParaRPr lang="sk-SK" dirty="0"/>
          </a:p>
        </p:txBody>
      </p:sp>
      <p:sp>
        <p:nvSpPr>
          <p:cNvPr id="21" name="Šípka nadol 23">
            <a:extLst>
              <a:ext uri="{FF2B5EF4-FFF2-40B4-BE49-F238E27FC236}">
                <a16:creationId xmlns:a16="http://schemas.microsoft.com/office/drawing/2014/main" id="{59F7FAF4-6C9C-4CC4-B326-653318D38E33}"/>
              </a:ext>
            </a:extLst>
          </p:cNvPr>
          <p:cNvSpPr>
            <a:spLocks noChangeAspect="1"/>
          </p:cNvSpPr>
          <p:nvPr/>
        </p:nvSpPr>
        <p:spPr>
          <a:xfrm>
            <a:off x="2694519" y="2124991"/>
            <a:ext cx="247650" cy="231314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Šípka nadol 24">
            <a:extLst>
              <a:ext uri="{FF2B5EF4-FFF2-40B4-BE49-F238E27FC236}">
                <a16:creationId xmlns:a16="http://schemas.microsoft.com/office/drawing/2014/main" id="{3427AF36-BE8B-4047-B17B-491E5143F392}"/>
              </a:ext>
            </a:extLst>
          </p:cNvPr>
          <p:cNvSpPr>
            <a:spLocks noChangeAspect="1"/>
          </p:cNvSpPr>
          <p:nvPr/>
        </p:nvSpPr>
        <p:spPr>
          <a:xfrm>
            <a:off x="2694519" y="2885337"/>
            <a:ext cx="247650" cy="1905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Šípka nadol 25">
            <a:extLst>
              <a:ext uri="{FF2B5EF4-FFF2-40B4-BE49-F238E27FC236}">
                <a16:creationId xmlns:a16="http://schemas.microsoft.com/office/drawing/2014/main" id="{33952A2A-6A74-48B2-A5E4-F2F7F8BAD296}"/>
              </a:ext>
            </a:extLst>
          </p:cNvPr>
          <p:cNvSpPr>
            <a:spLocks noChangeAspect="1"/>
          </p:cNvSpPr>
          <p:nvPr/>
        </p:nvSpPr>
        <p:spPr>
          <a:xfrm>
            <a:off x="2685351" y="3654834"/>
            <a:ext cx="247650" cy="1905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26" name="Rovná spojnica 25">
            <a:extLst>
              <a:ext uri="{FF2B5EF4-FFF2-40B4-BE49-F238E27FC236}">
                <a16:creationId xmlns:a16="http://schemas.microsoft.com/office/drawing/2014/main" id="{4D0DAEA3-E80A-4954-B2ED-3C05DB0FEED7}"/>
              </a:ext>
            </a:extLst>
          </p:cNvPr>
          <p:cNvCxnSpPr>
            <a:cxnSpLocks noChangeAspect="1"/>
            <a:endCxn id="13" idx="1"/>
          </p:cNvCxnSpPr>
          <p:nvPr/>
        </p:nvCxnSpPr>
        <p:spPr>
          <a:xfrm>
            <a:off x="4869274" y="1935788"/>
            <a:ext cx="42768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ovná spojnica 26">
            <a:extLst>
              <a:ext uri="{FF2B5EF4-FFF2-40B4-BE49-F238E27FC236}">
                <a16:creationId xmlns:a16="http://schemas.microsoft.com/office/drawing/2014/main" id="{F99FD562-C68D-4974-8929-55CFA2E2DFAA}"/>
              </a:ext>
            </a:extLst>
          </p:cNvPr>
          <p:cNvCxnSpPr>
            <a:cxnSpLocks noChangeAspect="1"/>
          </p:cNvCxnSpPr>
          <p:nvPr/>
        </p:nvCxnSpPr>
        <p:spPr>
          <a:xfrm>
            <a:off x="4860106" y="2590805"/>
            <a:ext cx="436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ovná spojnica 27">
            <a:extLst>
              <a:ext uri="{FF2B5EF4-FFF2-40B4-BE49-F238E27FC236}">
                <a16:creationId xmlns:a16="http://schemas.microsoft.com/office/drawing/2014/main" id="{BB63E4DF-8D5C-437A-9F83-CFA3DBDC7987}"/>
              </a:ext>
            </a:extLst>
          </p:cNvPr>
          <p:cNvCxnSpPr>
            <a:cxnSpLocks noChangeAspect="1"/>
            <a:endCxn id="16" idx="1"/>
          </p:cNvCxnSpPr>
          <p:nvPr/>
        </p:nvCxnSpPr>
        <p:spPr>
          <a:xfrm flipV="1">
            <a:off x="4844878" y="3347104"/>
            <a:ext cx="452080" cy="3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ovná spojnica 28">
            <a:extLst>
              <a:ext uri="{FF2B5EF4-FFF2-40B4-BE49-F238E27FC236}">
                <a16:creationId xmlns:a16="http://schemas.microsoft.com/office/drawing/2014/main" id="{92DAE816-56BB-4EED-9498-9E2A81D3F478}"/>
              </a:ext>
            </a:extLst>
          </p:cNvPr>
          <p:cNvCxnSpPr>
            <a:cxnSpLocks noChangeAspect="1"/>
            <a:endCxn id="18" idx="1"/>
          </p:cNvCxnSpPr>
          <p:nvPr/>
        </p:nvCxnSpPr>
        <p:spPr>
          <a:xfrm>
            <a:off x="4844878" y="4030387"/>
            <a:ext cx="45623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nica 29">
            <a:extLst>
              <a:ext uri="{FF2B5EF4-FFF2-40B4-BE49-F238E27FC236}">
                <a16:creationId xmlns:a16="http://schemas.microsoft.com/office/drawing/2014/main" id="{8A4B0872-A9D4-4077-809A-715A3D1005BC}"/>
              </a:ext>
            </a:extLst>
          </p:cNvPr>
          <p:cNvCxnSpPr>
            <a:cxnSpLocks noChangeAspect="1"/>
          </p:cNvCxnSpPr>
          <p:nvPr/>
        </p:nvCxnSpPr>
        <p:spPr>
          <a:xfrm>
            <a:off x="16664" y="5909166"/>
            <a:ext cx="427684" cy="14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ĺžnik 30">
            <a:extLst>
              <a:ext uri="{FF2B5EF4-FFF2-40B4-BE49-F238E27FC236}">
                <a16:creationId xmlns:a16="http://schemas.microsoft.com/office/drawing/2014/main" id="{2BF900F8-D78C-4094-A2BF-FC42F18D8726}"/>
              </a:ext>
            </a:extLst>
          </p:cNvPr>
          <p:cNvSpPr>
            <a:spLocks noChangeAspect="1"/>
          </p:cNvSpPr>
          <p:nvPr/>
        </p:nvSpPr>
        <p:spPr>
          <a:xfrm>
            <a:off x="827584" y="4994125"/>
            <a:ext cx="3240360" cy="523107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/>
              <a:t>Revízia OPII 7.0 </a:t>
            </a:r>
            <a:r>
              <a:rPr lang="sk-SK" sz="1600" dirty="0" smtClean="0"/>
              <a:t>(prerozdelenie VR + zmeny OP </a:t>
            </a:r>
            <a:r>
              <a:rPr lang="sk-SK" sz="1600" dirty="0" err="1" smtClean="0"/>
              <a:t>VaI</a:t>
            </a:r>
            <a:r>
              <a:rPr lang="sk-SK" sz="1600" dirty="0" smtClean="0"/>
              <a:t> 7.0) – </a:t>
            </a:r>
            <a:r>
              <a:rPr lang="sk-SK" sz="1600" dirty="0"/>
              <a:t>p</a:t>
            </a:r>
            <a:r>
              <a:rPr lang="sk-SK" sz="1600" dirty="0" smtClean="0"/>
              <a:t>redloženie na EK</a:t>
            </a:r>
            <a:endParaRPr lang="sk-SK" sz="1600" dirty="0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2BF900F8-D78C-4094-A2BF-FC42F18D8726}"/>
              </a:ext>
            </a:extLst>
          </p:cNvPr>
          <p:cNvSpPr>
            <a:spLocks noChangeAspect="1"/>
          </p:cNvSpPr>
          <p:nvPr/>
        </p:nvSpPr>
        <p:spPr>
          <a:xfrm>
            <a:off x="4499992" y="5010461"/>
            <a:ext cx="1936273" cy="523107"/>
          </a:xfrm>
          <a:prstGeom prst="rect">
            <a:avLst/>
          </a:prstGeom>
          <a:solidFill>
            <a:srgbClr val="67B346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00" dirty="0"/>
              <a:t>Revízia </a:t>
            </a:r>
            <a:r>
              <a:rPr lang="sk-SK" sz="1700" dirty="0" smtClean="0"/>
              <a:t>OP </a:t>
            </a:r>
            <a:r>
              <a:rPr lang="sk-SK" sz="1700" dirty="0" err="1" smtClean="0"/>
              <a:t>VaI</a:t>
            </a:r>
            <a:r>
              <a:rPr lang="sk-SK" sz="1700" dirty="0" smtClean="0"/>
              <a:t> 7.0</a:t>
            </a:r>
          </a:p>
          <a:p>
            <a:pPr algn="ctr"/>
            <a:r>
              <a:rPr lang="sk-SK" sz="1700" dirty="0" smtClean="0"/>
              <a:t>- predloženie na EK</a:t>
            </a:r>
            <a:endParaRPr lang="sk-SK" sz="1700" dirty="0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2BF900F8-D78C-4094-A2BF-FC42F18D8726}"/>
              </a:ext>
            </a:extLst>
          </p:cNvPr>
          <p:cNvSpPr>
            <a:spLocks noChangeAspect="1"/>
          </p:cNvSpPr>
          <p:nvPr/>
        </p:nvSpPr>
        <p:spPr>
          <a:xfrm>
            <a:off x="4776223" y="4414709"/>
            <a:ext cx="3660570" cy="352425"/>
          </a:xfrm>
          <a:prstGeom prst="rect">
            <a:avLst/>
          </a:prstGeom>
          <a:solidFill>
            <a:srgbClr val="67B346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00" dirty="0" smtClean="0"/>
              <a:t>Neschválenie revízie OPII 6.0 zo strany EK</a:t>
            </a:r>
            <a:endParaRPr lang="sk-SK" sz="1700" dirty="0"/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2BF900F8-D78C-4094-A2BF-FC42F18D8726}"/>
              </a:ext>
            </a:extLst>
          </p:cNvPr>
          <p:cNvSpPr>
            <a:spLocks noChangeAspect="1"/>
          </p:cNvSpPr>
          <p:nvPr/>
        </p:nvSpPr>
        <p:spPr>
          <a:xfrm>
            <a:off x="6580281" y="5010461"/>
            <a:ext cx="2152297" cy="523107"/>
          </a:xfrm>
          <a:prstGeom prst="rect">
            <a:avLst/>
          </a:prstGeom>
          <a:solidFill>
            <a:srgbClr val="67B346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00" dirty="0"/>
              <a:t>Revízia OPII </a:t>
            </a:r>
            <a:r>
              <a:rPr lang="sk-SK" sz="1400" dirty="0" smtClean="0"/>
              <a:t>7.0</a:t>
            </a:r>
            <a:r>
              <a:rPr lang="sk-SK" sz="1300" dirty="0" smtClean="0"/>
              <a:t> </a:t>
            </a:r>
            <a:r>
              <a:rPr lang="sk-SK" sz="1200" dirty="0" smtClean="0"/>
              <a:t>(prerozdelenie VR) </a:t>
            </a:r>
            <a:r>
              <a:rPr lang="sk-SK" sz="1400" dirty="0" smtClean="0"/>
              <a:t>- predloženie na EK</a:t>
            </a:r>
            <a:endParaRPr lang="sk-SK" sz="1400" dirty="0"/>
          </a:p>
        </p:txBody>
      </p:sp>
      <p:cxnSp>
        <p:nvCxnSpPr>
          <p:cNvPr id="4" name="Rovná spojovacia šípka 3"/>
          <p:cNvCxnSpPr>
            <a:stCxn id="17" idx="2"/>
            <a:endCxn id="33" idx="0"/>
          </p:cNvCxnSpPr>
          <p:nvPr/>
        </p:nvCxnSpPr>
        <p:spPr>
          <a:xfrm>
            <a:off x="2818344" y="4206600"/>
            <a:ext cx="3788164" cy="208109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ovná spojovacia šípka 4"/>
          <p:cNvCxnSpPr>
            <a:stCxn id="17" idx="2"/>
            <a:endCxn id="19" idx="0"/>
          </p:cNvCxnSpPr>
          <p:nvPr/>
        </p:nvCxnSpPr>
        <p:spPr>
          <a:xfrm flipH="1">
            <a:off x="2597699" y="4206600"/>
            <a:ext cx="220645" cy="225718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ĺžnik 16">
            <a:extLst>
              <a:ext uri="{FF2B5EF4-FFF2-40B4-BE49-F238E27FC236}">
                <a16:creationId xmlns:a16="http://schemas.microsoft.com/office/drawing/2014/main" id="{5B3D4E20-954C-483F-825F-23D617F8F2BD}"/>
              </a:ext>
            </a:extLst>
          </p:cNvPr>
          <p:cNvSpPr>
            <a:spLocks noChangeAspect="1"/>
          </p:cNvSpPr>
          <p:nvPr/>
        </p:nvSpPr>
        <p:spPr>
          <a:xfrm>
            <a:off x="767414" y="3854175"/>
            <a:ext cx="4101860" cy="352425"/>
          </a:xfrm>
          <a:prstGeom prst="rect">
            <a:avLst/>
          </a:prstGeom>
          <a:solidFill>
            <a:srgbClr val="008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Listy na EK </a:t>
            </a:r>
            <a:r>
              <a:rPr lang="sk-SK" dirty="0"/>
              <a:t>– úprava VR v </a:t>
            </a:r>
            <a:r>
              <a:rPr lang="sk-SK" dirty="0" smtClean="0"/>
              <a:t>OP </a:t>
            </a:r>
            <a:r>
              <a:rPr lang="sk-SK" dirty="0" err="1" smtClean="0"/>
              <a:t>VaI</a:t>
            </a:r>
            <a:r>
              <a:rPr lang="sk-SK" dirty="0" smtClean="0"/>
              <a:t> a OPII</a:t>
            </a:r>
            <a:endParaRPr lang="sk-SK" dirty="0"/>
          </a:p>
        </p:txBody>
      </p:sp>
      <p:cxnSp>
        <p:nvCxnSpPr>
          <p:cNvPr id="11" name="Rovná spojovacia šípka 10"/>
          <p:cNvCxnSpPr/>
          <p:nvPr/>
        </p:nvCxnSpPr>
        <p:spPr>
          <a:xfrm>
            <a:off x="2597699" y="4803794"/>
            <a:ext cx="0" cy="209382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ovná spojovacia šípka 34"/>
          <p:cNvCxnSpPr>
            <a:stCxn id="33" idx="2"/>
            <a:endCxn id="32" idx="0"/>
          </p:cNvCxnSpPr>
          <p:nvPr/>
        </p:nvCxnSpPr>
        <p:spPr>
          <a:xfrm flipH="1">
            <a:off x="5468129" y="4767134"/>
            <a:ext cx="1138379" cy="243327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/>
          <p:cNvCxnSpPr>
            <a:stCxn id="33" idx="2"/>
            <a:endCxn id="34" idx="0"/>
          </p:cNvCxnSpPr>
          <p:nvPr/>
        </p:nvCxnSpPr>
        <p:spPr>
          <a:xfrm>
            <a:off x="6606508" y="4767134"/>
            <a:ext cx="1049922" cy="243327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80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/>
              <a:t>2. Návrh na zlúčenie OP </a:t>
            </a:r>
            <a:r>
              <a:rPr lang="sk-SK" dirty="0" err="1"/>
              <a:t>VaI</a:t>
            </a:r>
            <a:r>
              <a:rPr lang="sk-SK" dirty="0"/>
              <a:t> s OP II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200" dirty="0" smtClean="0"/>
              <a:t>Pripomienky členov MV OP </a:t>
            </a:r>
            <a:r>
              <a:rPr lang="sk-SK" sz="2200" dirty="0" err="1" smtClean="0"/>
              <a:t>VaI</a:t>
            </a:r>
            <a:endParaRPr lang="pt-BR" sz="2200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423470"/>
              </p:ext>
            </p:extLst>
          </p:nvPr>
        </p:nvGraphicFramePr>
        <p:xfrm>
          <a:off x="467544" y="1700808"/>
          <a:ext cx="8208911" cy="37478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221">
                  <a:extLst>
                    <a:ext uri="{9D8B030D-6E8A-4147-A177-3AD203B41FA5}">
                      <a16:colId xmlns:a16="http://schemas.microsoft.com/office/drawing/2014/main" val="3408006823"/>
                    </a:ext>
                  </a:extLst>
                </a:gridCol>
                <a:gridCol w="587875">
                  <a:extLst>
                    <a:ext uri="{9D8B030D-6E8A-4147-A177-3AD203B41FA5}">
                      <a16:colId xmlns:a16="http://schemas.microsoft.com/office/drawing/2014/main" val="4071279174"/>
                    </a:ext>
                  </a:extLst>
                </a:gridCol>
                <a:gridCol w="1004449">
                  <a:extLst>
                    <a:ext uri="{9D8B030D-6E8A-4147-A177-3AD203B41FA5}">
                      <a16:colId xmlns:a16="http://schemas.microsoft.com/office/drawing/2014/main" val="3835254079"/>
                    </a:ext>
                  </a:extLst>
                </a:gridCol>
                <a:gridCol w="3460047">
                  <a:extLst>
                    <a:ext uri="{9D8B030D-6E8A-4147-A177-3AD203B41FA5}">
                      <a16:colId xmlns:a16="http://schemas.microsoft.com/office/drawing/2014/main" val="132999335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3189038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040984407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746822764"/>
                    </a:ext>
                  </a:extLst>
                </a:gridCol>
              </a:tblGrid>
              <a:tr h="35169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sk-SK" sz="14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Vyhodnotenie pripomienok doručených k materiálom zaslaným v rámci návrhu na zlúčenie OP </a:t>
                      </a:r>
                      <a:r>
                        <a:rPr lang="sk-SK" sz="1400" b="1" kern="1200" dirty="0" err="1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VaI</a:t>
                      </a:r>
                      <a:r>
                        <a:rPr lang="sk-SK" sz="14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 s OP II</a:t>
                      </a:r>
                      <a:endParaRPr lang="sk-SK" sz="1400" b="1" kern="1200" dirty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33412302"/>
                  </a:ext>
                </a:extLst>
              </a:tr>
              <a:tr h="646886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P. č.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Pripomienkujúci subjekt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Dotknutá časť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Znenie pripomienky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Typ pripomienky</a:t>
                      </a:r>
                      <a:br>
                        <a:rPr lang="sk-SK" sz="1100" b="1" u="none" strike="noStrike" dirty="0">
                          <a:effectLst/>
                        </a:rPr>
                      </a:br>
                      <a:r>
                        <a:rPr lang="sk-SK" sz="1100" b="1" u="none" strike="noStrike" dirty="0">
                          <a:effectLst/>
                        </a:rPr>
                        <a:t>(O / Z)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Vyhodnotenie</a:t>
                      </a:r>
                      <a:br>
                        <a:rPr lang="sk-SK" sz="1100" b="1" u="none" strike="noStrike" dirty="0">
                          <a:effectLst/>
                        </a:rPr>
                      </a:br>
                      <a:r>
                        <a:rPr lang="sk-SK" sz="1100" b="1" u="none" strike="noStrike" dirty="0">
                          <a:effectLst/>
                        </a:rPr>
                        <a:t>(A / ČA / N)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b="1" u="none" strike="noStrike" dirty="0">
                          <a:effectLst/>
                        </a:rPr>
                        <a:t>Text vyhodnotenia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997171"/>
                  </a:ext>
                </a:extLst>
              </a:tr>
              <a:tr h="970329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1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CO</a:t>
                      </a:r>
                      <a:endParaRPr lang="sk-SK" sz="1100" b="0" i="0" u="none" strike="noStrike" dirty="0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noProof="0" dirty="0" smtClean="0">
                          <a:effectLst/>
                        </a:rPr>
                        <a:t>Dokument</a:t>
                      </a:r>
                      <a:br>
                        <a:rPr lang="sk-SK" sz="1100" u="none" strike="noStrike" noProof="0" dirty="0" smtClean="0">
                          <a:effectLst/>
                        </a:rPr>
                      </a:br>
                      <a:r>
                        <a:rPr lang="sk-SK" sz="1100" u="none" strike="noStrike" noProof="0" dirty="0" smtClean="0">
                          <a:effectLst/>
                        </a:rPr>
                        <a:t>Zmena </a:t>
                      </a:r>
                      <a:r>
                        <a:rPr lang="sk-SK" sz="1100" u="none" strike="noStrike" noProof="0" dirty="0" err="1" smtClean="0">
                          <a:effectLst/>
                        </a:rPr>
                        <a:t>OPVaI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 - zdôvodnenie, str</a:t>
                      </a:r>
                      <a:r>
                        <a:rPr lang="sk-SK" sz="1100" u="none" strike="noStrike" noProof="0" dirty="0">
                          <a:effectLst/>
                        </a:rPr>
                        <a:t>. 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1</a:t>
                      </a:r>
                      <a:endParaRPr lang="sk-SK" sz="1100" b="0" i="0" u="none" strike="noStrike" noProof="0" dirty="0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u="none" strike="noStrike" dirty="0">
                          <a:effectLst/>
                        </a:rPr>
                        <a:t>Navrhujeme upresniť prvú vetu štvrtého odseku nasledovne „Účel, ako aj finančné prostriedky na vedu a výskum ostávajú nezmenené, avšak pri uzatváraní programu sa predpokladá vydanie usmernenia Európskej komisie umožňujúce využitie flexibility medzi prioritnými osami v rámci jedného operačného programu</a:t>
                      </a:r>
                      <a:endParaRPr lang="sk-SK" sz="1000" b="0" i="0" u="none" strike="noStrike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O</a:t>
                      </a:r>
                      <a:endParaRPr lang="sk-SK" sz="11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ČA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text upravený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03986"/>
                  </a:ext>
                </a:extLst>
              </a:tr>
              <a:tr h="646886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2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CO</a:t>
                      </a:r>
                      <a:endParaRPr lang="sk-SK" sz="1100" b="0" i="0" u="none" strike="noStrike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noProof="0" dirty="0" smtClean="0">
                          <a:effectLst/>
                        </a:rPr>
                        <a:t>Dokument</a:t>
                      </a:r>
                      <a:br>
                        <a:rPr lang="sk-SK" sz="1100" u="none" strike="noStrike" noProof="0" dirty="0" smtClean="0">
                          <a:effectLst/>
                        </a:rPr>
                      </a:br>
                      <a:r>
                        <a:rPr lang="sk-SK" sz="1100" u="none" strike="noStrike" noProof="0" dirty="0" smtClean="0">
                          <a:effectLst/>
                        </a:rPr>
                        <a:t>Zmena </a:t>
                      </a:r>
                      <a:r>
                        <a:rPr lang="sk-SK" sz="1100" u="none" strike="noStrike" noProof="0" dirty="0" err="1" smtClean="0">
                          <a:effectLst/>
                        </a:rPr>
                        <a:t>OPVaI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 - zdôvodnenie, str</a:t>
                      </a:r>
                      <a:r>
                        <a:rPr lang="sk-SK" sz="1100" u="none" strike="noStrike" noProof="0" dirty="0">
                          <a:effectLst/>
                        </a:rPr>
                        <a:t>. 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1</a:t>
                      </a:r>
                      <a:endParaRPr lang="sk-SK" sz="1100" b="0" i="0" u="none" strike="noStrike" noProof="0" dirty="0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u="none" strike="noStrike" dirty="0">
                          <a:effectLst/>
                        </a:rPr>
                        <a:t>Navrhujeme upresniť prvú vetu piateho odseku nasledovne „Po zlúčení operačných programov vzniknú pod riadiacim orgánom pre Operačný program Integrovaná infraštruktúra (ďalej len „OP II“) ďalšie dva plnohodnotné sprostredkovateľské orgány,...</a:t>
                      </a:r>
                      <a:endParaRPr lang="sk-SK" sz="1000" b="0" i="0" u="none" strike="noStrike" dirty="0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O</a:t>
                      </a:r>
                      <a:endParaRPr lang="sk-SK" sz="11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A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text upravený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242943"/>
                  </a:ext>
                </a:extLst>
              </a:tr>
              <a:tr h="1132051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3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>
                          <a:effectLst/>
                        </a:rPr>
                        <a:t>CO</a:t>
                      </a:r>
                      <a:endParaRPr lang="sk-SK" sz="1100" b="0" i="0" u="none" strike="noStrike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noProof="0" dirty="0" smtClean="0">
                          <a:effectLst/>
                        </a:rPr>
                        <a:t>Dokument</a:t>
                      </a:r>
                      <a:br>
                        <a:rPr lang="sk-SK" sz="1100" u="none" strike="noStrike" noProof="0" dirty="0" smtClean="0">
                          <a:effectLst/>
                        </a:rPr>
                      </a:br>
                      <a:r>
                        <a:rPr lang="sk-SK" sz="1100" u="none" strike="noStrike" noProof="0" dirty="0" smtClean="0">
                          <a:effectLst/>
                        </a:rPr>
                        <a:t>Zmena </a:t>
                      </a:r>
                      <a:r>
                        <a:rPr lang="sk-SK" sz="1100" u="none" strike="noStrike" noProof="0" dirty="0" err="1" smtClean="0">
                          <a:effectLst/>
                        </a:rPr>
                        <a:t>OPVaI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 - zdôvodnenie, str</a:t>
                      </a:r>
                      <a:r>
                        <a:rPr lang="sk-SK" sz="1100" u="none" strike="noStrike" noProof="0" dirty="0">
                          <a:effectLst/>
                        </a:rPr>
                        <a:t>. </a:t>
                      </a:r>
                      <a:r>
                        <a:rPr lang="sk-SK" sz="1100" u="none" strike="noStrike" noProof="0" dirty="0" smtClean="0">
                          <a:effectLst/>
                        </a:rPr>
                        <a:t>2 štvrtý </a:t>
                      </a:r>
                      <a:r>
                        <a:rPr lang="sk-SK" sz="1100" u="none" strike="noStrike" noProof="0" dirty="0">
                          <a:effectLst/>
                        </a:rPr>
                        <a:t>odsek</a:t>
                      </a:r>
                      <a:endParaRPr lang="sk-SK" sz="1100" b="0" i="0" u="none" strike="noStrike" noProof="0" dirty="0">
                        <a:solidFill>
                          <a:srgbClr val="36609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000" u="none" strike="noStrike">
                          <a:effectLst/>
                        </a:rPr>
                        <a:t>Navrhujeme v texte upresniť, že v prípade schválenia zlúčenia operačných programov členmi MV OP VaI bude spojený operačný program vo forme revízie OP II (zohľadňujúci zlúčenie OP II verzia 6.0 a OP VaI 6.1) predložený EK, tak ako to vyplýva aj z ďalšej časti tohto dokumentu, t.j. „nie je možné zaslať revíziu OP, ktorá zahŕňa zmenu výkonnostnej rezervy, až do momentu vyjadrenia EK k zlúčeniu operačných programov</a:t>
                      </a:r>
                      <a:endParaRPr lang="sk-SK" sz="1000" b="0" i="0" u="none" strike="noStrike">
                        <a:solidFill>
                          <a:srgbClr val="1F497D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O</a:t>
                      </a:r>
                      <a:endParaRPr lang="sk-SK" sz="11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A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100" u="none" strike="noStrike" dirty="0">
                          <a:effectLst/>
                        </a:rPr>
                        <a:t>text upravený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826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79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7850832" cy="1008112"/>
          </a:xfrm>
        </p:spPr>
        <p:txBody>
          <a:bodyPr/>
          <a:lstStyle/>
          <a:p>
            <a:r>
              <a:rPr lang="pl-PL" sz="3200" b="1" dirty="0"/>
              <a:t>3. </a:t>
            </a:r>
            <a:r>
              <a:rPr lang="sk-SK" b="1" dirty="0"/>
              <a:t>Rôzne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356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/>
              <a:t>4. Zhrnutie rokovania a závery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523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dirty="0" smtClean="0"/>
              <a:t>4. Zhrnutie rokovania a závery</a:t>
            </a:r>
            <a:endParaRPr lang="pt-BR" dirty="0"/>
          </a:p>
        </p:txBody>
      </p:sp>
      <p:sp>
        <p:nvSpPr>
          <p:cNvPr id="8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Návrh uznesenia MV OP </a:t>
            </a:r>
            <a:r>
              <a:rPr lang="sk-SK" dirty="0" err="1" smtClean="0"/>
              <a:t>V</a:t>
            </a:r>
            <a:r>
              <a:rPr lang="sk-SK" cap="none" dirty="0" err="1" smtClean="0"/>
              <a:t>a</a:t>
            </a:r>
            <a:r>
              <a:rPr lang="sk-SK" dirty="0" err="1" smtClean="0"/>
              <a:t>I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cap="none" dirty="0" smtClean="0"/>
              <a:t>č</a:t>
            </a:r>
            <a:r>
              <a:rPr lang="sk-SK" dirty="0" smtClean="0"/>
              <a:t>. 16/2019</a:t>
            </a:r>
            <a:endParaRPr lang="pt-BR" sz="2200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0FA4499-0907-4180-8DB8-D55778794A64}"/>
              </a:ext>
            </a:extLst>
          </p:cNvPr>
          <p:cNvSpPr txBox="1">
            <a:spLocks/>
          </p:cNvSpPr>
          <p:nvPr/>
        </p:nvSpPr>
        <p:spPr>
          <a:xfrm>
            <a:off x="323528" y="1772816"/>
            <a:ext cx="8495986" cy="3528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spcBef>
                <a:spcPct val="0"/>
              </a:spcBef>
              <a:spcAft>
                <a:spcPts val="600"/>
              </a:spcAft>
              <a:defRPr/>
            </a:pPr>
            <a:r>
              <a:rPr lang="sk-SK" sz="1700" b="1" dirty="0" smtClean="0">
                <a:solidFill>
                  <a:srgbClr val="0070C0"/>
                </a:solidFill>
              </a:rPr>
              <a:t>A.  Monitorovací výbor pre OP </a:t>
            </a:r>
            <a:r>
              <a:rPr lang="sk-SK" sz="1700" b="1" dirty="0" err="1" smtClean="0">
                <a:solidFill>
                  <a:srgbClr val="0070C0"/>
                </a:solidFill>
              </a:rPr>
              <a:t>VaI</a:t>
            </a:r>
            <a:r>
              <a:rPr lang="sk-SK" sz="1700" b="1" dirty="0" smtClean="0">
                <a:solidFill>
                  <a:srgbClr val="0070C0"/>
                </a:solidFill>
              </a:rPr>
              <a:t> schvaľuje:</a:t>
            </a:r>
          </a:p>
          <a:p>
            <a:pPr marL="720725" lvl="1" indent="-452438">
              <a:spcBef>
                <a:spcPct val="0"/>
              </a:spcBef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A.1	program 16. mimoriadneho rokovania MV pre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a overovateľa zápisnice, </a:t>
            </a:r>
            <a:endParaRPr lang="sk-SK" sz="1600" dirty="0">
              <a:solidFill>
                <a:srgbClr val="0070C0"/>
              </a:solidFill>
            </a:endParaRPr>
          </a:p>
          <a:p>
            <a:pPr marL="720725" lvl="1" indent="-452438">
              <a:spcBef>
                <a:spcPts val="1200"/>
              </a:spcBef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A.2	Návrh na zlúčenie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s OPII, vrátane povinných technických opatrení pre zaslanie EK</a:t>
            </a:r>
            <a:endParaRPr lang="sk-SK" sz="1600" dirty="0">
              <a:solidFill>
                <a:srgbClr val="0070C0"/>
              </a:solidFill>
            </a:endParaRPr>
          </a:p>
          <a:p>
            <a:pPr marL="720725" lvl="1" indent="-452438">
              <a:spcBef>
                <a:spcPts val="1200"/>
              </a:spcBef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A.3	úpravu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v systéme SFC na nulové hodnoty v súvislosti s Návrhom na zlúčenie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s OPII</a:t>
            </a:r>
            <a:endParaRPr lang="sk-SK" sz="1600" dirty="0">
              <a:solidFill>
                <a:srgbClr val="0070C0"/>
              </a:solidFill>
            </a:endParaRPr>
          </a:p>
          <a:p>
            <a:pPr>
              <a:spcBef>
                <a:spcPts val="1800"/>
              </a:spcBef>
              <a:defRPr/>
            </a:pPr>
            <a:r>
              <a:rPr lang="sk-SK" sz="1700" b="1" dirty="0" smtClean="0">
                <a:solidFill>
                  <a:srgbClr val="0070C0"/>
                </a:solidFill>
              </a:rPr>
              <a:t>B.  Monitorovací výbor pre OP </a:t>
            </a:r>
            <a:r>
              <a:rPr lang="sk-SK" sz="1700" b="1" dirty="0" err="1" smtClean="0">
                <a:solidFill>
                  <a:srgbClr val="0070C0"/>
                </a:solidFill>
              </a:rPr>
              <a:t>VaI</a:t>
            </a:r>
            <a:r>
              <a:rPr lang="sk-SK" sz="1700" b="1" dirty="0" smtClean="0">
                <a:solidFill>
                  <a:srgbClr val="0070C0"/>
                </a:solidFill>
              </a:rPr>
              <a:t> poveruje:</a:t>
            </a:r>
          </a:p>
          <a:p>
            <a:pPr marL="720725" indent="-452438">
              <a:spcBef>
                <a:spcPts val="1200"/>
              </a:spcBef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B.1 	RO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spolupracovať s RO OPII pri procese negociácie s EK v súvislosti s predložením návrhu zlúčenia OPII s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EK prostredníctvom SFC2014</a:t>
            </a:r>
          </a:p>
          <a:p>
            <a:pPr marL="720725" indent="-452438" algn="just">
              <a:spcBef>
                <a:spcPts val="1200"/>
              </a:spcBef>
              <a:defRPr/>
            </a:pPr>
            <a:r>
              <a:rPr lang="sk-SK" sz="1600" dirty="0" smtClean="0">
                <a:solidFill>
                  <a:srgbClr val="0070C0"/>
                </a:solidFill>
              </a:rPr>
              <a:t>B.2 	RO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v prípade neschválenia návrhu zlúčenia OPII s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 negociovať s EK návrh zmeny OP Vai, verzia 7.0 v procese formálneho schvaľovania, poskytnúť EK potrebné informácie a zrevidovať návrh zmeny OP </a:t>
            </a:r>
            <a:r>
              <a:rPr lang="sk-SK" sz="1600" dirty="0" err="1" smtClean="0">
                <a:solidFill>
                  <a:srgbClr val="0070C0"/>
                </a:solidFill>
              </a:rPr>
              <a:t>VaI</a:t>
            </a:r>
            <a:r>
              <a:rPr lang="sk-SK" sz="1600" dirty="0" smtClean="0">
                <a:solidFill>
                  <a:srgbClr val="0070C0"/>
                </a:solidFill>
              </a:rPr>
              <a:t>, verzia 7.0 na základe prípadných pripomienok EK vznesených v rámci procesu formálneho schvaľovania</a:t>
            </a:r>
            <a:endParaRPr lang="sk-SK" sz="1600" dirty="0">
              <a:solidFill>
                <a:srgbClr val="0070C0"/>
              </a:solidFill>
            </a:endParaRPr>
          </a:p>
          <a:p>
            <a:pPr>
              <a:spcBef>
                <a:spcPts val="1200"/>
              </a:spcBef>
              <a:defRPr/>
            </a:pPr>
            <a:endParaRPr lang="sk-SK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56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" y="-26641"/>
            <a:ext cx="7874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58440" y="908720"/>
            <a:ext cx="7772400" cy="2592288"/>
          </a:xfrm>
        </p:spPr>
        <p:txBody>
          <a:bodyPr/>
          <a:lstStyle/>
          <a:p>
            <a:r>
              <a:rPr lang="sk-SK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 Mimoriadne Rokovanie </a:t>
            </a:r>
            <a:br>
              <a:rPr lang="sk-SK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k-SK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MONITOROVACIEHO VÝBORU </a:t>
            </a:r>
            <a:r>
              <a:rPr lang="sk-SK" sz="1600" b="1" dirty="0">
                <a:latin typeface="Century Gothic" panose="020B0502020202020204" pitchFamily="34" charset="0"/>
              </a:rPr>
              <a:t/>
            </a:r>
            <a:br>
              <a:rPr lang="sk-SK" sz="1600" b="1" dirty="0">
                <a:latin typeface="Century Gothic" panose="020B0502020202020204" pitchFamily="34" charset="0"/>
              </a:rPr>
            </a:br>
            <a:r>
              <a:rPr lang="sk-SK" sz="1400" cap="none" dirty="0"/>
              <a:t>pre operačný program Výskum a inovácie (MV OP VaI)</a:t>
            </a:r>
            <a:br>
              <a:rPr lang="sk-SK" sz="1400" cap="none" dirty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1400" cap="none" dirty="0"/>
              <a:t/>
            </a:r>
            <a:br>
              <a:rPr lang="sk-SK" sz="1400" cap="none" dirty="0"/>
            </a:br>
            <a:r>
              <a:rPr lang="sk-SK" sz="2600" cap="none" dirty="0"/>
              <a:t>ĎAKUJEME ZA POZORNOSŤ ! </a:t>
            </a:r>
            <a:r>
              <a:rPr lang="sk-SK" sz="2400" b="1" dirty="0">
                <a:latin typeface="Century Gothic" panose="020B0502020202020204" pitchFamily="34" charset="0"/>
              </a:rPr>
              <a:t/>
            </a:r>
            <a:br>
              <a:rPr lang="sk-SK" sz="2400" b="1" dirty="0">
                <a:latin typeface="Century Gothic" panose="020B0502020202020204" pitchFamily="34" charset="0"/>
              </a:rPr>
            </a:br>
            <a:endParaRPr lang="sk-SK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1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8064896" cy="42484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000" b="1" dirty="0"/>
              <a:t>Sekretariát Monitorovacieho výboru pre OP </a:t>
            </a:r>
            <a:r>
              <a:rPr lang="sk-SK" sz="2000" b="1" dirty="0" err="1"/>
              <a:t>VaI</a:t>
            </a:r>
            <a:endParaRPr lang="sk-SK" sz="2000" b="1" dirty="0"/>
          </a:p>
          <a:p>
            <a:pPr marL="0" indent="0" algn="ctr">
              <a:buNone/>
            </a:pPr>
            <a:r>
              <a:rPr lang="sk-SK" sz="2000" dirty="0"/>
              <a:t>Sekcia štrukturálnych fondov EÚ </a:t>
            </a:r>
            <a:r>
              <a:rPr lang="sk-SK" sz="2000" dirty="0" err="1"/>
              <a:t>MŠVVaŠ</a:t>
            </a:r>
            <a:r>
              <a:rPr lang="sk-SK" sz="2000" dirty="0"/>
              <a:t> SR</a:t>
            </a:r>
          </a:p>
          <a:p>
            <a:endParaRPr lang="sk-SK" sz="2000" dirty="0"/>
          </a:p>
          <a:p>
            <a:pPr marL="0" indent="0" algn="ctr">
              <a:buNone/>
            </a:pPr>
            <a:r>
              <a:rPr lang="sk-SK" sz="2000" b="1" u="sng" dirty="0"/>
              <a:t>opvai@minedu.sk</a:t>
            </a:r>
          </a:p>
          <a:p>
            <a:pPr marL="0" indent="0" algn="ctr">
              <a:buNone/>
            </a:pPr>
            <a:r>
              <a:rPr lang="sk-SK" sz="2000" b="1" dirty="0" smtClean="0"/>
              <a:t>Sekretariat.ssfeu@minedu.sk</a:t>
            </a:r>
            <a:endParaRPr lang="sk-SK" sz="2000" b="1" dirty="0"/>
          </a:p>
          <a:p>
            <a:pPr marL="0" indent="0" algn="ctr">
              <a:buNone/>
            </a:pPr>
            <a:r>
              <a:rPr lang="sk-SK" sz="2000" b="1" dirty="0"/>
              <a:t>02/59 374 561</a:t>
            </a:r>
            <a:r>
              <a:rPr lang="sk-SK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25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">
  <a:themeElements>
    <a:clrScheme name="Horizont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87D6DB17EF20488219505173AAB5A4" ma:contentTypeVersion="0" ma:contentTypeDescription="Umožňuje vytvoriť nový dokument." ma:contentTypeScope="" ma:versionID="877e120c5ef138d245747bc68b5c904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c03bc20b3b442f8046c3eea305e14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7965EF-8259-481E-B44A-7DB8A7BEFA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4325018-C01B-4F60-9A09-2E98C6E60CCB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C92A4BF-E810-4107-A05C-5FED6D9C3D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13943</TotalTime>
  <Words>778</Words>
  <Application>Microsoft Office PowerPoint</Application>
  <PresentationFormat>Prezentácia na obrazovke (4:3)</PresentationFormat>
  <Paragraphs>109</Paragraphs>
  <Slides>13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20" baseType="lpstr">
      <vt:lpstr>MS PGothic</vt:lpstr>
      <vt:lpstr>Arial</vt:lpstr>
      <vt:lpstr>Arial Narrow</vt:lpstr>
      <vt:lpstr>Calibri</vt:lpstr>
      <vt:lpstr>Century Gothic</vt:lpstr>
      <vt:lpstr>Wingdings</vt:lpstr>
      <vt:lpstr>Horizont</vt:lpstr>
      <vt:lpstr>16. Mimoriadne Rokovanie   MONITOROVACIEHO VÝBORU   pre operačný program Výskum a inovácie (MV OP VaI)  </vt:lpstr>
      <vt:lpstr>Program rokovania</vt:lpstr>
      <vt:lpstr>2. návrh na zlúčenie OP výskum a inovácie s op integrovaná infraštruktúra  implementovaných v rámci programového obdobia 2014 - 2020</vt:lpstr>
      <vt:lpstr>Východiská zlúčenia operačných programov</vt:lpstr>
      <vt:lpstr>Dôvody včlenenia OP VaI do OPII</vt:lpstr>
      <vt:lpstr>Technické úpravy OP VaI</vt:lpstr>
      <vt:lpstr>Proces zlúčenia operačných programov</vt:lpstr>
      <vt:lpstr>Pripomienky členov MV OP VaI</vt:lpstr>
      <vt:lpstr>3. Rôzne </vt:lpstr>
      <vt:lpstr>4. Zhrnutie rokovania a závery</vt:lpstr>
      <vt:lpstr>Návrh uznesenia MV OP VaI č. 16/2019</vt:lpstr>
      <vt:lpstr>16. Mimoriadne Rokovanie  MONITOROVACIEHO VÝBORU  pre operačný program Výskum a inovácie (MV OP VaI)     ĎAKUJEME ZA POZORNOSŤ !  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Draková Silvia</dc:creator>
  <cp:lastModifiedBy>Pitoňák Daniel</cp:lastModifiedBy>
  <cp:revision>742</cp:revision>
  <cp:lastPrinted>2019-06-24T08:42:24Z</cp:lastPrinted>
  <dcterms:created xsi:type="dcterms:W3CDTF">2017-05-11T09:06:09Z</dcterms:created>
  <dcterms:modified xsi:type="dcterms:W3CDTF">2019-10-28T15:20:38Z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0x0101005487D6DB17EF20488219505173AAB5A4</vt:lpwstr>
  </property>
</Properties>
</file>