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8" r:id="rId5"/>
  </p:sldMasterIdLst>
  <p:notesMasterIdLst>
    <p:notesMasterId r:id="rId27"/>
  </p:notesMasterIdLst>
  <p:handoutMasterIdLst>
    <p:handoutMasterId r:id="rId28"/>
  </p:handoutMasterIdLst>
  <p:sldIdLst>
    <p:sldId id="256" r:id="rId6"/>
    <p:sldId id="411" r:id="rId7"/>
    <p:sldId id="473" r:id="rId8"/>
    <p:sldId id="477" r:id="rId9"/>
    <p:sldId id="386" r:id="rId10"/>
    <p:sldId id="506" r:id="rId11"/>
    <p:sldId id="507" r:id="rId12"/>
    <p:sldId id="508" r:id="rId13"/>
    <p:sldId id="509" r:id="rId14"/>
    <p:sldId id="483" r:id="rId15"/>
    <p:sldId id="502" r:id="rId16"/>
    <p:sldId id="501" r:id="rId17"/>
    <p:sldId id="505" r:id="rId18"/>
    <p:sldId id="504" r:id="rId19"/>
    <p:sldId id="500" r:id="rId20"/>
    <p:sldId id="510" r:id="rId21"/>
    <p:sldId id="455" r:id="rId22"/>
    <p:sldId id="457" r:id="rId23"/>
    <p:sldId id="503" r:id="rId24"/>
    <p:sldId id="371" r:id="rId25"/>
    <p:sldId id="376" r:id="rId26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D9F7030-BD5D-444A-A1C9-FAAE3DCB974E}">
          <p14:sldIdLst>
            <p14:sldId id="256"/>
            <p14:sldId id="411"/>
            <p14:sldId id="473"/>
            <p14:sldId id="477"/>
            <p14:sldId id="386"/>
            <p14:sldId id="506"/>
            <p14:sldId id="507"/>
            <p14:sldId id="508"/>
            <p14:sldId id="509"/>
            <p14:sldId id="483"/>
            <p14:sldId id="502"/>
            <p14:sldId id="501"/>
            <p14:sldId id="505"/>
            <p14:sldId id="504"/>
            <p14:sldId id="500"/>
            <p14:sldId id="510"/>
            <p14:sldId id="455"/>
            <p14:sldId id="457"/>
            <p14:sldId id="503"/>
            <p14:sldId id="371"/>
            <p14:sldId id="3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lvia Draková" initials="S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6"/>
    <a:srgbClr val="008000"/>
    <a:srgbClr val="F38B3C"/>
    <a:srgbClr val="67B346"/>
    <a:srgbClr val="E7F3E1"/>
    <a:srgbClr val="C9E5BD"/>
    <a:srgbClr val="4E8735"/>
    <a:srgbClr val="44762E"/>
    <a:srgbClr val="9BCF83"/>
    <a:srgbClr val="C1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redný štýl 4 - zvýrazneni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Stredný štýl 3 - 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41" autoAdjust="0"/>
    <p:restoredTop sz="93836" autoAdjust="0"/>
  </p:normalViewPr>
  <p:slideViewPr>
    <p:cSldViewPr>
      <p:cViewPr varScale="1">
        <p:scale>
          <a:sx n="104" d="100"/>
          <a:sy n="104" d="100"/>
        </p:scale>
        <p:origin x="1572" y="114"/>
      </p:cViewPr>
      <p:guideLst>
        <p:guide orient="horz" pos="2432"/>
        <p:guide pos="2880"/>
      </p:guideLst>
    </p:cSldViewPr>
  </p:slideViewPr>
  <p:outlineViewPr>
    <p:cViewPr>
      <p:scale>
        <a:sx n="33" d="100"/>
        <a:sy n="33" d="100"/>
      </p:scale>
      <p:origin x="0" y="412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4482"/>
    </p:cViewPr>
  </p:sorterViewPr>
  <p:notesViewPr>
    <p:cSldViewPr showGuides="1">
      <p:cViewPr varScale="1">
        <p:scale>
          <a:sx n="78" d="100"/>
          <a:sy n="78" d="100"/>
        </p:scale>
        <p:origin x="285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_rok_programu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840918864095795E-2"/>
          <c:y val="4.9201567195404923E-2"/>
          <c:w val="0.88065854302952729"/>
          <c:h val="0.57646949928360403"/>
        </c:manualLayout>
      </c:layout>
      <c:pieChart>
        <c:varyColors val="1"/>
        <c:ser>
          <c:idx val="0"/>
          <c:order val="0"/>
          <c:spPr>
            <a:solidFill>
              <a:srgbClr val="67B346"/>
            </a:solidFill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67B346"/>
              </a:solidFill>
              <a:ln w="19050"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BA-4148-8A54-B29BFE985779}"/>
              </c:ext>
            </c:extLst>
          </c:dPt>
          <c:dPt>
            <c:idx val="1"/>
            <c:bubble3D val="0"/>
            <c:spPr>
              <a:solidFill>
                <a:srgbClr val="006EB6"/>
              </a:solidFill>
              <a:ln w="19050"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BA-4148-8A54-B29BFE985779}"/>
              </c:ext>
            </c:extLst>
          </c:dPt>
          <c:dPt>
            <c:idx val="2"/>
            <c:bubble3D val="0"/>
            <c:spPr>
              <a:solidFill>
                <a:srgbClr val="F38B3C"/>
              </a:solidFill>
              <a:ln w="19050">
                <a:noFill/>
              </a:ln>
              <a:effectLst>
                <a:outerShdw blurRad="50800" dist="50800" dir="5400000" algn="t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BA-4148-8A54-B29BFE985779}"/>
              </c:ext>
            </c:extLst>
          </c:dPt>
          <c:dLbls>
            <c:dLbl>
              <c:idx val="0"/>
              <c:layout>
                <c:manualLayout>
                  <c:x val="-0.17520960579930686"/>
                  <c:y val="5.935105937844729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70488991095096"/>
                      <c:h val="9.65217391304347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0BA-4148-8A54-B29BFE985779}"/>
                </c:ext>
              </c:extLst>
            </c:dLbl>
            <c:dLbl>
              <c:idx val="1"/>
              <c:layout>
                <c:manualLayout>
                  <c:x val="0.23431530321848823"/>
                  <c:y val="-7.43365412656751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86478769785773"/>
                      <c:h val="9.65217391304347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0BA-4148-8A54-B29BFE985779}"/>
                </c:ext>
              </c:extLst>
            </c:dLbl>
            <c:dLbl>
              <c:idx val="2"/>
              <c:layout>
                <c:manualLayout>
                  <c:x val="6.4903222207328581E-2"/>
                  <c:y val="0.1356179390619650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BA-4148-8A54-B29BFE985779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Vyzvy!$B$104:$B$106</c:f>
              <c:strCache>
                <c:ptCount val="3"/>
                <c:pt idx="0">
                  <c:v>Vyhlásené výzvy/vyzvania (Zakontrahovaná alokácia)</c:v>
                </c:pt>
                <c:pt idx="1">
                  <c:v>Vyhlásené výzvy/vyzvania (Nezakontrahovaná alokácia)</c:v>
                </c:pt>
                <c:pt idx="2">
                  <c:v>Voľné finančné prostriedky</c:v>
                </c:pt>
              </c:strCache>
            </c:strRef>
          </c:cat>
          <c:val>
            <c:numRef>
              <c:f>Vyzvy!$G$104:$G$106</c:f>
              <c:numCache>
                <c:formatCode>#,##0.00</c:formatCode>
                <c:ptCount val="3"/>
                <c:pt idx="0">
                  <c:v>850751292.24000001</c:v>
                </c:pt>
                <c:pt idx="1">
                  <c:v>1170923800.4300001</c:v>
                </c:pt>
                <c:pt idx="2">
                  <c:v>100933135.32999992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BA-4148-8A54-B29BFE985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791930651298541E-2"/>
          <c:y val="0.68291680931187948"/>
          <c:w val="0.8969107870988039"/>
          <c:h val="0.28165645960921554"/>
        </c:manualLayout>
      </c:layout>
      <c:overlay val="1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k-SK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AADA0-950C-407F-AD63-D0310CEBB8D7}" type="datetimeFigureOut">
              <a:rPr lang="sk-SK" smtClean="0"/>
              <a:t>15. 10. 2019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AB6D1-5870-4071-9474-EA60641CAA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08673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CFAEB-53E6-4927-998A-6650F4FC0040}" type="datetimeFigureOut">
              <a:rPr lang="sk-SK" smtClean="0"/>
              <a:t>15. 10. 2019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4E59E-6C78-4A70-A441-5BB517DDF0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0249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4E59E-6C78-4A70-A441-5BB517DDF001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418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4E59E-6C78-4A70-A441-5BB517DDF001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1938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4E59E-6C78-4A70-A441-5BB517DDF001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3740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E8BC81-54E0-4532-8182-106DC56D0CF8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64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DB1C-EF25-4D0C-982A-CC01C720C01C}" type="datetime1">
              <a:rPr lang="sk-SK" smtClean="0"/>
              <a:t>15. 10. 2019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dirty="0" smtClean="0"/>
              <a:t>Upravte štýl predlohy podnadpisov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65920"/>
            <a:ext cx="7924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48504-F10A-4F88-99B6-A60898DE92C3}" type="datetime1">
              <a:rPr lang="sk-SK" smtClean="0"/>
              <a:t>15. 10. 2019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pic>
        <p:nvPicPr>
          <p:cNvPr id="6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-603448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gradFill>
          <a:gsLst>
            <a:gs pos="0">
              <a:schemeClr val="tx1"/>
            </a:gs>
            <a:gs pos="58000">
              <a:schemeClr val="tx1"/>
            </a:gs>
            <a:gs pos="100000">
              <a:schemeClr val="tx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textu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60648"/>
          </a:xfrm>
          <a:noFill/>
          <a:effectLst/>
        </p:spPr>
        <p:txBody>
          <a:bodyPr vert="horz" anchor="ctr" anchorCtr="0">
            <a:noAutofit/>
          </a:bodyPr>
          <a:lstStyle>
            <a:lvl1pPr marL="0" indent="0" algn="ctr">
              <a:buNone/>
              <a:tabLst>
                <a:tab pos="3403600" algn="l"/>
              </a:tabLst>
              <a:defRPr sz="1200" b="1">
                <a:solidFill>
                  <a:srgbClr val="006EB6"/>
                </a:solidFill>
              </a:defRPr>
            </a:lvl1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10" name="Obdĺžnik 9"/>
          <p:cNvSpPr/>
          <p:nvPr userDrawn="1"/>
        </p:nvSpPr>
        <p:spPr>
          <a:xfrm>
            <a:off x="0" y="260648"/>
            <a:ext cx="9144000" cy="1224136"/>
          </a:xfrm>
          <a:prstGeom prst="rect">
            <a:avLst/>
          </a:prstGeom>
          <a:solidFill>
            <a:srgbClr val="006EB6"/>
          </a:solidFill>
          <a:ln>
            <a:noFill/>
          </a:ln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 anchor="ctr" anchorCtr="0"/>
          <a:lstStyle>
            <a:lvl1pPr algn="ctr"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772816"/>
            <a:ext cx="7924800" cy="374441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346090F-141F-47A8-85C8-BD80A6A8C837}" type="datetime1">
              <a:rPr lang="sk-SK" smtClean="0"/>
              <a:t>15. 10. 2019</a:t>
            </a:fld>
            <a:endParaRPr lang="sk-SK" dirty="0"/>
          </a:p>
        </p:txBody>
      </p:sp>
      <p:sp>
        <p:nvSpPr>
          <p:cNvPr id="7" name="Zástupný objekt pre pätu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06613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12E7-D5DC-40DC-9C67-0A11E02BA155}" type="datetime1">
              <a:rPr lang="sk-SK" smtClean="0"/>
              <a:t>15. 10. 2019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1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B9B9-7E41-46D9-AB16-ADF84362F6E9}" type="datetime1">
              <a:rPr lang="sk-SK" smtClean="0"/>
              <a:t>15. 10. 2019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307-BF2E-4735-BC04-02AC95FBFDFF}" type="datetime1">
              <a:rPr lang="sk-SK" smtClean="0"/>
              <a:t>15. 10. 2019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3233-02E4-4C0E-8625-9D13564943A1}" type="datetime1">
              <a:rPr lang="sk-SK" smtClean="0"/>
              <a:t>15. 10. 2019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F680-6439-4BEF-89EE-4D9BB979948B}" type="datetime1">
              <a:rPr lang="sk-SK" smtClean="0"/>
              <a:t>15. 10. 2019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E5DF-25F7-45C6-82B9-4472E29C3985}" type="datetime1">
              <a:rPr lang="sk-SK" smtClean="0"/>
              <a:t>15. 10. 2019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1" t="37691" r="62190" b="43768"/>
          <a:stretch>
            <a:fillRect/>
          </a:stretch>
        </p:blipFill>
        <p:spPr bwMode="auto">
          <a:xfrm>
            <a:off x="2163366" y="2279650"/>
            <a:ext cx="976313" cy="136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ĺžnik 4"/>
          <p:cNvSpPr/>
          <p:nvPr userDrawn="1"/>
        </p:nvSpPr>
        <p:spPr>
          <a:xfrm>
            <a:off x="3250407" y="0"/>
            <a:ext cx="40481" cy="3113088"/>
          </a:xfrm>
          <a:prstGeom prst="rect">
            <a:avLst/>
          </a:prstGeom>
          <a:solidFill>
            <a:srgbClr val="D0D1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6" name="Obdĺžnik 5"/>
          <p:cNvSpPr/>
          <p:nvPr userDrawn="1"/>
        </p:nvSpPr>
        <p:spPr>
          <a:xfrm>
            <a:off x="3250407" y="3113089"/>
            <a:ext cx="40481" cy="619125"/>
          </a:xfrm>
          <a:prstGeom prst="rect">
            <a:avLst/>
          </a:prstGeom>
          <a:solidFill>
            <a:srgbClr val="005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7" name="Obdĺžnik 6"/>
          <p:cNvSpPr/>
          <p:nvPr userDrawn="1"/>
        </p:nvSpPr>
        <p:spPr>
          <a:xfrm>
            <a:off x="3250407" y="3732214"/>
            <a:ext cx="40481" cy="3113087"/>
          </a:xfrm>
          <a:prstGeom prst="rect">
            <a:avLst/>
          </a:prstGeom>
          <a:solidFill>
            <a:srgbClr val="E03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487025" y="2400663"/>
            <a:ext cx="4511709" cy="1334712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2400" cap="all" baseline="0">
                <a:solidFill>
                  <a:srgbClr val="0054A3"/>
                </a:solidFill>
                <a:latin typeface="Calibri" panose="020F0502020204030204" pitchFamily="34" charset="0"/>
              </a:defRPr>
            </a:lvl1pPr>
          </a:lstStyle>
          <a:p>
            <a:r>
              <a:rPr lang="sk-SK" noProof="0" smtClean="0"/>
              <a:t>Upravte štýly predlohy textu</a:t>
            </a:r>
            <a:endParaRPr lang="en-GB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487025" y="3919607"/>
            <a:ext cx="4511710" cy="1655762"/>
          </a:xfrm>
        </p:spPr>
        <p:txBody>
          <a:bodyPr rtlCol="0">
            <a:normAutofit/>
          </a:bodyPr>
          <a:lstStyle>
            <a:lvl1pPr>
              <a:defRPr lang="sk-SK" sz="1575" i="1" cap="all" baseline="0" dirty="0">
                <a:solidFill>
                  <a:srgbClr val="0054A3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sk-SK" noProof="0" smtClean="0"/>
              <a:t>Upravte štýl predlohy podnadpisov</a:t>
            </a:r>
            <a:endParaRPr lang="en-GB" noProof="0" dirty="0"/>
          </a:p>
        </p:txBody>
      </p:sp>
      <p:sp>
        <p:nvSpPr>
          <p:cNvPr id="8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3487341" y="6235701"/>
            <a:ext cx="20574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k-SK" dirty="0" smtClean="0"/>
              <a:t>01/07/2017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503441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8" t="38251" r="21689" b="43353"/>
          <a:stretch>
            <a:fillRect/>
          </a:stretch>
        </p:blipFill>
        <p:spPr bwMode="auto">
          <a:xfrm>
            <a:off x="6891338" y="6132513"/>
            <a:ext cx="1791891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ĺžnik 4"/>
          <p:cNvSpPr/>
          <p:nvPr userDrawn="1"/>
        </p:nvSpPr>
        <p:spPr>
          <a:xfrm rot="16200000">
            <a:off x="4789488" y="-3538537"/>
            <a:ext cx="407987" cy="8301038"/>
          </a:xfrm>
          <a:prstGeom prst="rect">
            <a:avLst/>
          </a:prstGeom>
          <a:solidFill>
            <a:srgbClr val="045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6" name="Obdĺžnik 5"/>
          <p:cNvSpPr/>
          <p:nvPr userDrawn="1"/>
        </p:nvSpPr>
        <p:spPr>
          <a:xfrm>
            <a:off x="7652148" y="6338889"/>
            <a:ext cx="1482328" cy="34925"/>
          </a:xfrm>
          <a:prstGeom prst="rect">
            <a:avLst/>
          </a:prstGeom>
          <a:solidFill>
            <a:srgbClr val="E5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7" name="Obdĺžnik 6"/>
          <p:cNvSpPr/>
          <p:nvPr userDrawn="1"/>
        </p:nvSpPr>
        <p:spPr>
          <a:xfrm>
            <a:off x="7447360" y="6338889"/>
            <a:ext cx="204788" cy="34925"/>
          </a:xfrm>
          <a:prstGeom prst="rect">
            <a:avLst/>
          </a:prstGeom>
          <a:solidFill>
            <a:srgbClr val="045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8" name="Obdĺžnik 7"/>
          <p:cNvSpPr/>
          <p:nvPr userDrawn="1"/>
        </p:nvSpPr>
        <p:spPr>
          <a:xfrm>
            <a:off x="7265194" y="6338889"/>
            <a:ext cx="182166" cy="34925"/>
          </a:xfrm>
          <a:prstGeom prst="rect">
            <a:avLst/>
          </a:prstGeom>
          <a:solidFill>
            <a:srgbClr val="D9DB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9" name="Obdĺžnik 8"/>
          <p:cNvSpPr/>
          <p:nvPr userDrawn="1"/>
        </p:nvSpPr>
        <p:spPr>
          <a:xfrm flipV="1">
            <a:off x="0" y="6340476"/>
            <a:ext cx="6854429" cy="36513"/>
          </a:xfrm>
          <a:prstGeom prst="rect">
            <a:avLst/>
          </a:prstGeom>
          <a:solidFill>
            <a:srgbClr val="E5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0" name="Obdĺžnik 9"/>
          <p:cNvSpPr/>
          <p:nvPr userDrawn="1"/>
        </p:nvSpPr>
        <p:spPr>
          <a:xfrm rot="16200000">
            <a:off x="661591" y="996157"/>
            <a:ext cx="407988" cy="47625"/>
          </a:xfrm>
          <a:prstGeom prst="rect">
            <a:avLst/>
          </a:prstGeom>
          <a:solidFill>
            <a:srgbClr val="E5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11" name="Obdĺžnik 10"/>
          <p:cNvSpPr/>
          <p:nvPr userDrawn="1"/>
        </p:nvSpPr>
        <p:spPr>
          <a:xfrm rot="16200000">
            <a:off x="664568" y="179587"/>
            <a:ext cx="407988" cy="48815"/>
          </a:xfrm>
          <a:prstGeom prst="rect">
            <a:avLst/>
          </a:prstGeom>
          <a:solidFill>
            <a:srgbClr val="D9DB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35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73891" y="411983"/>
            <a:ext cx="7553990" cy="403542"/>
          </a:xfrm>
        </p:spPr>
        <p:txBody>
          <a:bodyPr>
            <a:normAutofit/>
          </a:bodyPr>
          <a:lstStyle>
            <a:lvl1pPr>
              <a:defRPr sz="1575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k-SK" noProof="0" smtClean="0"/>
              <a:t>Upravte štýly predlohy textu</a:t>
            </a:r>
            <a:endParaRPr lang="en-GB" noProof="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89535" y="1346480"/>
            <a:ext cx="7625815" cy="4830483"/>
          </a:xfrm>
        </p:spPr>
        <p:txBody>
          <a:bodyPr/>
          <a:lstStyle>
            <a:lvl1pPr marL="171450" indent="-171450">
              <a:buClr>
                <a:srgbClr val="E03137"/>
              </a:buClr>
              <a:buFont typeface="Wingdings" panose="05000000000000000000" pitchFamily="2" charset="2"/>
              <a:buChar char="§"/>
              <a:defRPr/>
            </a:lvl1pPr>
            <a:lvl2pPr marL="514350" indent="-171450">
              <a:buClr>
                <a:srgbClr val="E03137"/>
              </a:buClr>
              <a:buFont typeface="Wingdings" panose="05000000000000000000" pitchFamily="2" charset="2"/>
              <a:buChar char="§"/>
              <a:defRPr/>
            </a:lvl2pPr>
            <a:lvl3pPr marL="857250" indent="-171450">
              <a:buClr>
                <a:srgbClr val="E03137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E03137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E03137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GB" noProof="0" dirty="0" err="1" smtClean="0"/>
              <a:t>Upravte</a:t>
            </a:r>
            <a:r>
              <a:rPr lang="en-GB" noProof="0" dirty="0" smtClean="0"/>
              <a:t> </a:t>
            </a:r>
            <a:r>
              <a:rPr lang="en-GB" noProof="0" dirty="0" err="1" smtClean="0"/>
              <a:t>štýl</a:t>
            </a:r>
            <a:r>
              <a:rPr lang="en-GB" noProof="0" dirty="0" smtClean="0"/>
              <a:t> </a:t>
            </a:r>
            <a:r>
              <a:rPr lang="en-GB" noProof="0" dirty="0" err="1" smtClean="0"/>
              <a:t>predlohy</a:t>
            </a:r>
            <a:r>
              <a:rPr lang="en-GB" noProof="0" dirty="0" smtClean="0"/>
              <a:t> </a:t>
            </a:r>
            <a:r>
              <a:rPr lang="en-GB" noProof="0" dirty="0" err="1" smtClean="0"/>
              <a:t>textu</a:t>
            </a:r>
            <a:r>
              <a:rPr lang="en-GB" noProof="0" dirty="0" smtClean="0"/>
              <a:t>.</a:t>
            </a:r>
          </a:p>
          <a:p>
            <a:pPr lvl="1"/>
            <a:r>
              <a:rPr lang="en-GB" noProof="0" dirty="0" err="1" smtClean="0"/>
              <a:t>Druhá</a:t>
            </a:r>
            <a:r>
              <a:rPr lang="en-GB" noProof="0" dirty="0" smtClean="0"/>
              <a:t> </a:t>
            </a:r>
            <a:r>
              <a:rPr lang="en-GB" noProof="0" dirty="0" err="1" smtClean="0"/>
              <a:t>úroveň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Tretia</a:t>
            </a:r>
            <a:r>
              <a:rPr lang="en-GB" noProof="0" dirty="0" smtClean="0"/>
              <a:t> </a:t>
            </a:r>
            <a:r>
              <a:rPr lang="en-GB" noProof="0" dirty="0" err="1" smtClean="0"/>
              <a:t>úroveň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Štvrtá</a:t>
            </a:r>
            <a:r>
              <a:rPr lang="en-GB" noProof="0" dirty="0" smtClean="0"/>
              <a:t> </a:t>
            </a:r>
            <a:r>
              <a:rPr lang="en-GB" noProof="0" dirty="0" err="1" smtClean="0"/>
              <a:t>úroveň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Piata</a:t>
            </a:r>
            <a:r>
              <a:rPr lang="en-GB" noProof="0" dirty="0" smtClean="0"/>
              <a:t> </a:t>
            </a:r>
            <a:r>
              <a:rPr lang="en-GB" noProof="0" dirty="0" err="1" smtClean="0"/>
              <a:t>úroveň</a:t>
            </a:r>
            <a:endParaRPr lang="en-GB" noProof="0" dirty="0"/>
          </a:p>
        </p:txBody>
      </p:sp>
      <p:sp>
        <p:nvSpPr>
          <p:cNvPr id="13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1876425" y="6356351"/>
            <a:ext cx="4238625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 dirty="0" smtClean="0"/>
              <a:t>Finančná implementácia OP Integrovaná infraštruktúra</a:t>
            </a:r>
            <a:endParaRPr lang="en-GB" dirty="0"/>
          </a:p>
        </p:txBody>
      </p:sp>
      <p:sp>
        <p:nvSpPr>
          <p:cNvPr id="14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255544" y="6356351"/>
            <a:ext cx="59412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34C05-9FBD-4BC6-846E-22F03AE0B7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graphicFrame>
        <p:nvGraphicFramePr>
          <p:cNvPr id="15" name="Object 18"/>
          <p:cNvGraphicFramePr>
            <a:graphicFrameLocks noChangeAspect="1"/>
          </p:cNvGraphicFramePr>
          <p:nvPr userDrawn="1">
            <p:extLst/>
          </p:nvPr>
        </p:nvGraphicFramePr>
        <p:xfrm>
          <a:off x="888207" y="6176963"/>
          <a:ext cx="1199978" cy="616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4" imgW="3321000" imgH="1278000" progId="AcroExch.Document.7">
                  <p:embed/>
                </p:oleObj>
              </mc:Choice>
              <mc:Fallback>
                <p:oleObj r:id="rId4" imgW="3321000" imgH="1278000" progId="AcroExch.Document.7">
                  <p:embed/>
                  <p:pic>
                    <p:nvPicPr>
                      <p:cNvPr id="15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207" y="6176963"/>
                        <a:ext cx="1199978" cy="61626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59520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obsahu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8" t="38251" r="21689" b="43353"/>
          <a:stretch>
            <a:fillRect/>
          </a:stretch>
        </p:blipFill>
        <p:spPr bwMode="auto">
          <a:xfrm>
            <a:off x="5200650" y="1120776"/>
            <a:ext cx="3569494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ĺžnik 2"/>
          <p:cNvSpPr/>
          <p:nvPr userDrawn="1"/>
        </p:nvSpPr>
        <p:spPr>
          <a:xfrm>
            <a:off x="6625828" y="1541464"/>
            <a:ext cx="2518172" cy="65087"/>
          </a:xfrm>
          <a:prstGeom prst="rect">
            <a:avLst/>
          </a:prstGeom>
          <a:solidFill>
            <a:srgbClr val="E5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1350"/>
          </a:p>
        </p:txBody>
      </p:sp>
      <p:sp>
        <p:nvSpPr>
          <p:cNvPr id="4" name="Obdĺžnik 3"/>
          <p:cNvSpPr/>
          <p:nvPr userDrawn="1"/>
        </p:nvSpPr>
        <p:spPr>
          <a:xfrm>
            <a:off x="6276975" y="1541464"/>
            <a:ext cx="348854" cy="65087"/>
          </a:xfrm>
          <a:prstGeom prst="rect">
            <a:avLst/>
          </a:prstGeom>
          <a:solidFill>
            <a:srgbClr val="045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1350"/>
          </a:p>
        </p:txBody>
      </p:sp>
      <p:sp>
        <p:nvSpPr>
          <p:cNvPr id="5" name="Obdĺžnik 4"/>
          <p:cNvSpPr/>
          <p:nvPr userDrawn="1"/>
        </p:nvSpPr>
        <p:spPr>
          <a:xfrm>
            <a:off x="5967412" y="1541464"/>
            <a:ext cx="309563" cy="65087"/>
          </a:xfrm>
          <a:prstGeom prst="rect">
            <a:avLst/>
          </a:prstGeom>
          <a:solidFill>
            <a:srgbClr val="D9DB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1350"/>
          </a:p>
        </p:txBody>
      </p:sp>
      <p:sp>
        <p:nvSpPr>
          <p:cNvPr id="6" name="BlokTextu 5"/>
          <p:cNvSpPr txBox="1">
            <a:spLocks noChangeArrowheads="1"/>
          </p:cNvSpPr>
          <p:nvPr userDrawn="1"/>
        </p:nvSpPr>
        <p:spPr bwMode="auto">
          <a:xfrm>
            <a:off x="2112169" y="3659188"/>
            <a:ext cx="4513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sk-SK" altLang="sk-SK" sz="2400" smtClean="0">
                <a:solidFill>
                  <a:srgbClr val="2F5597"/>
                </a:solidFill>
              </a:rPr>
              <a:t>ĎAKUJEM ZA VAŠU POZORNOSŤ</a:t>
            </a:r>
            <a:endParaRPr lang="sk-SK" altLang="sk-SK" sz="2400" smtClean="0"/>
          </a:p>
        </p:txBody>
      </p:sp>
      <p:sp>
        <p:nvSpPr>
          <p:cNvPr id="7" name="Zástupný symbol dátumu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89416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k-SK" dirty="0" smtClean="0"/>
              <a:t>31/05/2017</a:t>
            </a:r>
            <a:endParaRPr lang="sk-SK" dirty="0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1876425" y="6356351"/>
            <a:ext cx="5825729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 dirty="0" smtClean="0"/>
              <a:t>Finančná implementácia OP Integrovaná infraštruktúra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70707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jpe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EB6"/>
            </a:gs>
            <a:gs pos="31000">
              <a:srgbClr val="006EB6"/>
            </a:gs>
            <a:gs pos="100000">
              <a:srgbClr val="006EB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346090F-141F-47A8-85C8-BD80A6A8C837}" type="datetime1">
              <a:rPr lang="sk-SK" smtClean="0"/>
              <a:t>15. 10. 2019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0" y="0"/>
            <a:ext cx="580378" cy="792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B24EB614-BF0A-4A64-ADA2-DE63AAD7B074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7" name="Skupina 6"/>
          <p:cNvGrpSpPr/>
          <p:nvPr userDrawn="1"/>
        </p:nvGrpSpPr>
        <p:grpSpPr>
          <a:xfrm>
            <a:off x="0" y="5661248"/>
            <a:ext cx="9144000" cy="1196752"/>
            <a:chOff x="0" y="5661248"/>
            <a:chExt cx="9144000" cy="1196752"/>
          </a:xfrm>
          <a:solidFill>
            <a:schemeClr val="tx1"/>
          </a:solidFill>
        </p:grpSpPr>
        <p:sp>
          <p:nvSpPr>
            <p:cNvPr id="8" name="Obdĺžnik 7"/>
            <p:cNvSpPr/>
            <p:nvPr/>
          </p:nvSpPr>
          <p:spPr>
            <a:xfrm>
              <a:off x="0" y="5661248"/>
              <a:ext cx="9144000" cy="119675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grpSp>
          <p:nvGrpSpPr>
            <p:cNvPr id="9" name="Skupina 8"/>
            <p:cNvGrpSpPr/>
            <p:nvPr/>
          </p:nvGrpSpPr>
          <p:grpSpPr>
            <a:xfrm>
              <a:off x="611560" y="5877272"/>
              <a:ext cx="7956550" cy="768350"/>
              <a:chOff x="628650" y="6040438"/>
              <a:chExt cx="7956550" cy="768350"/>
            </a:xfrm>
            <a:grpFill/>
          </p:grpSpPr>
          <p:pic>
            <p:nvPicPr>
              <p:cNvPr id="10" name="Obrázok 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650" y="6040438"/>
                <a:ext cx="860425" cy="76835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1" name="Obrázok 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4375" y="6105525"/>
                <a:ext cx="1577975" cy="58737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2" name="Obrázok 7" descr="C:\Users\kurucova\AppData\Local\Microsoft\Windows\INetCache\Content.Outlook\QHOJ63UD\Ministerstvo hospodarstva SR.pn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8938" y="6232525"/>
                <a:ext cx="1462087" cy="3556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3" name="Obrázok 9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3150" y="6221413"/>
                <a:ext cx="116205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4" name="Obrázok 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263" y="6119813"/>
                <a:ext cx="1019175" cy="558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90" r:id="rId2"/>
    <p:sldLayoutId id="2147483686" r:id="rId3"/>
    <p:sldLayoutId id="2147483697" r:id="rId4"/>
    <p:sldLayoutId id="2147483688" r:id="rId5"/>
    <p:sldLayoutId id="2147483689" r:id="rId6"/>
    <p:sldLayoutId id="2147483691" r:id="rId7"/>
    <p:sldLayoutId id="2147483692" r:id="rId8"/>
    <p:sldLayoutId id="2147483693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Upravte štýly predlohy textu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Upravte štýl predlohy textu.</a:t>
            </a:r>
          </a:p>
          <a:p>
            <a:pPr lvl="1"/>
            <a:r>
              <a:rPr lang="sk-SK" altLang="sk-SK" smtClean="0"/>
              <a:t>Druhá úroveň</a:t>
            </a:r>
          </a:p>
          <a:p>
            <a:pPr lvl="2"/>
            <a:r>
              <a:rPr lang="sk-SK" altLang="sk-SK" smtClean="0"/>
              <a:t>Tretia úroveň</a:t>
            </a:r>
          </a:p>
          <a:p>
            <a:pPr lvl="3"/>
            <a:r>
              <a:rPr lang="sk-SK" altLang="sk-SK" smtClean="0"/>
              <a:t>Štvrtá úroveň</a:t>
            </a:r>
          </a:p>
          <a:p>
            <a:pPr lvl="4"/>
            <a:r>
              <a:rPr lang="sk-SK" alt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k-SK" dirty="0" smtClean="0"/>
              <a:t>31/05/2017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 dirty="0" smtClean="0"/>
              <a:t>Finančná implementácia OP Integrovaná infraštruktúra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03DBC5-DA4E-46D9-9460-C2C032EE5A84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800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ransition spd="slow"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592288"/>
          </a:xfrm>
        </p:spPr>
        <p:txBody>
          <a:bodyPr/>
          <a:lstStyle/>
          <a:p>
            <a:r>
              <a:rPr lang="sk-SK" sz="2800" dirty="0" smtClean="0"/>
              <a:t>15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Rokovanie  </a:t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MONITOROVACIEHO VÝBORU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sk-SK" sz="2000" cap="none" dirty="0" smtClean="0">
                <a:latin typeface="Century Gothic" panose="020B0502020202020204" pitchFamily="34" charset="0"/>
              </a:rPr>
              <a:t>pre operačný progra</a:t>
            </a:r>
            <a:r>
              <a:rPr lang="sk-SK" sz="2000" cap="none" dirty="0" smtClean="0"/>
              <a:t>m Výskum a inovácie (MV OP VaI)</a:t>
            </a:r>
            <a:r>
              <a:rPr lang="sk-SK" sz="2000" cap="none" dirty="0" smtClean="0">
                <a:latin typeface="Century Gothic" panose="020B0502020202020204" pitchFamily="34" charset="0"/>
              </a:rPr>
              <a:t>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58763" y="4860449"/>
            <a:ext cx="8664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 smtClean="0">
                <a:latin typeface="Century Gothic" pitchFamily="34" charset="0"/>
              </a:rPr>
              <a:t>15. 10. 2019</a:t>
            </a:r>
            <a:endParaRPr lang="sk-SK" altLang="sk-SK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5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02630"/>
            <a:ext cx="7924800" cy="634082"/>
          </a:xfrm>
        </p:spPr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rokovania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937556" y="1124744"/>
            <a:ext cx="7128792" cy="482453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1600" b="1" dirty="0" smtClean="0"/>
              <a:t>Úvod</a:t>
            </a:r>
            <a:endParaRPr lang="sk-SK" sz="1600" i="1" dirty="0" smtClean="0">
              <a:solidFill>
                <a:srgbClr val="F38B3C"/>
              </a:solidFill>
            </a:endParaRPr>
          </a:p>
          <a:p>
            <a:pPr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b="1" dirty="0" smtClean="0"/>
              <a:t>Zmena </a:t>
            </a:r>
            <a:r>
              <a:rPr lang="sk-SK" b="1" dirty="0"/>
              <a:t>Štatútu MV OP </a:t>
            </a:r>
            <a:r>
              <a:rPr lang="sk-SK" b="1" dirty="0" err="1"/>
              <a:t>VaI</a:t>
            </a:r>
            <a:r>
              <a:rPr lang="sk-SK" dirty="0"/>
              <a:t> </a:t>
            </a:r>
            <a:r>
              <a:rPr lang="sk-SK" sz="1600" i="1" dirty="0" smtClean="0"/>
              <a:t>–</a:t>
            </a:r>
            <a:br>
              <a:rPr lang="sk-SK" sz="1600" i="1" dirty="0" smtClean="0"/>
            </a:br>
            <a:r>
              <a:rPr lang="sk-SK" sz="1600" i="1" dirty="0" smtClean="0">
                <a:solidFill>
                  <a:srgbClr val="F38B3C"/>
                </a:solidFill>
              </a:rPr>
              <a:t>na schválenie</a:t>
            </a:r>
          </a:p>
          <a:p>
            <a:pPr algn="just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1600" b="1" dirty="0" smtClean="0"/>
              <a:t>Revízia </a:t>
            </a:r>
            <a:r>
              <a:rPr lang="sk-SK" sz="1600" b="1" dirty="0"/>
              <a:t>Operačného programu Výskum a inovácie, verzia 7.0 </a:t>
            </a:r>
            <a:r>
              <a:rPr lang="sk-SK" sz="1600" dirty="0" smtClean="0"/>
              <a:t>– </a:t>
            </a:r>
            <a:r>
              <a:rPr lang="sk-SK" sz="1600" dirty="0">
                <a:solidFill>
                  <a:srgbClr val="F38B3C"/>
                </a:solidFill>
              </a:rPr>
              <a:t>na </a:t>
            </a:r>
            <a:r>
              <a:rPr lang="sk-SK" sz="1600" dirty="0" smtClean="0">
                <a:solidFill>
                  <a:srgbClr val="F38B3C"/>
                </a:solidFill>
              </a:rPr>
              <a:t>schválenie</a:t>
            </a:r>
          </a:p>
          <a:p>
            <a:pPr algn="just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b="1" dirty="0"/>
              <a:t>Plán hodnotení OP </a:t>
            </a:r>
            <a:r>
              <a:rPr lang="sk-SK" b="1" dirty="0" err="1"/>
              <a:t>VaI</a:t>
            </a:r>
            <a:r>
              <a:rPr lang="sk-SK" b="1" dirty="0"/>
              <a:t> na programové obdobie 2014 – 2020, verzia 5.0</a:t>
            </a:r>
            <a:r>
              <a:rPr lang="sk-SK" dirty="0"/>
              <a:t> </a:t>
            </a:r>
            <a:r>
              <a:rPr lang="sk-SK" dirty="0" smtClean="0"/>
              <a:t> </a:t>
            </a:r>
            <a:r>
              <a:rPr lang="pt-BR" sz="1600" b="1" dirty="0" smtClean="0"/>
              <a:t>- </a:t>
            </a:r>
            <a:r>
              <a:rPr lang="sk-SK" sz="1600" dirty="0">
                <a:solidFill>
                  <a:srgbClr val="F38B3C"/>
                </a:solidFill>
              </a:rPr>
              <a:t>na schválenie</a:t>
            </a:r>
            <a:endParaRPr lang="sk-SK" sz="1600" i="1" dirty="0" smtClean="0">
              <a:solidFill>
                <a:srgbClr val="F38B3C"/>
              </a:solidFill>
            </a:endParaRPr>
          </a:p>
          <a:p>
            <a:pPr algn="just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r>
              <a:rPr lang="pt-BR" sz="1600" b="1" dirty="0"/>
              <a:t>Informácia o aktuálnom stave </a:t>
            </a:r>
            <a:r>
              <a:rPr lang="pt-BR" sz="1600" b="1" dirty="0" smtClean="0"/>
              <a:t>implementácie </a:t>
            </a:r>
            <a:r>
              <a:rPr lang="pt-BR" sz="1600" b="1" dirty="0"/>
              <a:t>OP VaI </a:t>
            </a:r>
            <a:r>
              <a:rPr lang="pt-BR" sz="1600" b="1" dirty="0" smtClean="0"/>
              <a:t>– </a:t>
            </a:r>
            <a:r>
              <a:rPr lang="sk-SK" sz="1600" b="1" dirty="0" smtClean="0"/>
              <a:t/>
            </a:r>
            <a:br>
              <a:rPr lang="sk-SK" sz="1600" b="1" dirty="0" smtClean="0"/>
            </a:br>
            <a:r>
              <a:rPr lang="sk-SK" sz="1600" dirty="0" smtClean="0">
                <a:solidFill>
                  <a:srgbClr val="F38B3C"/>
                </a:solidFill>
              </a:rPr>
              <a:t>na </a:t>
            </a:r>
            <a:r>
              <a:rPr lang="pt-BR" sz="1600" i="1" dirty="0" smtClean="0">
                <a:solidFill>
                  <a:srgbClr val="F38B3C"/>
                </a:solidFill>
              </a:rPr>
              <a:t> </a:t>
            </a:r>
            <a:r>
              <a:rPr lang="pt-BR" sz="1600" i="1" dirty="0">
                <a:solidFill>
                  <a:srgbClr val="F38B3C"/>
                </a:solidFill>
              </a:rPr>
              <a:t>vedomie</a:t>
            </a:r>
            <a:endParaRPr lang="sk-SK" sz="1600" dirty="0">
              <a:solidFill>
                <a:srgbClr val="F38B3C"/>
              </a:solidFill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1600" b="1" dirty="0" smtClean="0"/>
              <a:t>Rôzne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1600" b="1" dirty="0" smtClean="0"/>
              <a:t>Zhrnutie </a:t>
            </a:r>
            <a:r>
              <a:rPr lang="sk-SK" sz="1600" b="1" dirty="0"/>
              <a:t>zasadnutia a závery</a:t>
            </a:r>
          </a:p>
        </p:txBody>
      </p:sp>
    </p:spTree>
    <p:extLst>
      <p:ext uri="{BB962C8B-B14F-4D97-AF65-F5344CB8AC3E}">
        <p14:creationId xmlns:p14="http://schemas.microsoft.com/office/powerpoint/2010/main" val="108486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637928"/>
            <a:ext cx="7924800" cy="1143000"/>
          </a:xfrm>
        </p:spPr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sk-SK" b="1" dirty="0"/>
              <a:t>Zmena Štatútu MV OP </a:t>
            </a:r>
            <a:r>
              <a:rPr lang="sk-SK" b="1" dirty="0" err="1"/>
              <a:t>VaI</a:t>
            </a:r>
            <a:r>
              <a:rPr lang="sk-SK" dirty="0"/>
              <a:t> 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69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2. </a:t>
            </a:r>
            <a:r>
              <a:rPr lang="sk-SK" dirty="0"/>
              <a:t>Zmena Štatútu MV OP </a:t>
            </a:r>
            <a:r>
              <a:rPr lang="sk-SK" dirty="0" err="1"/>
              <a:t>VaI</a:t>
            </a:r>
            <a:r>
              <a:rPr lang="sk-SK" dirty="0"/>
              <a:t>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Dodatok č. 7  </a:t>
            </a:r>
            <a:r>
              <a:rPr lang="sk-SK" sz="2200" dirty="0" smtClean="0"/>
              <a:t>Štatútu MV OP </a:t>
            </a:r>
            <a:r>
              <a:rPr lang="sk-SK" sz="2200" dirty="0" err="1" smtClean="0"/>
              <a:t>VaI</a:t>
            </a:r>
            <a:endParaRPr lang="pt-BR" sz="2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609600" y="1628800"/>
            <a:ext cx="7924800" cy="38884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/>
              <a:t>                                   Zmena </a:t>
            </a:r>
            <a:r>
              <a:rPr lang="sk-SK" dirty="0"/>
              <a:t>Štatútu </a:t>
            </a:r>
            <a:r>
              <a:rPr lang="sk-SK" dirty="0" smtClean="0"/>
              <a:t>MV OP </a:t>
            </a:r>
            <a:r>
              <a:rPr lang="sk-SK" dirty="0" err="1" smtClean="0"/>
              <a:t>VaI</a:t>
            </a:r>
            <a:r>
              <a:rPr lang="sk-SK" dirty="0" smtClean="0"/>
              <a:t>  </a:t>
            </a:r>
          </a:p>
          <a:p>
            <a:pPr marL="0" indent="0">
              <a:buNone/>
            </a:pPr>
            <a:endParaRPr lang="sk-SK" b="1" dirty="0"/>
          </a:p>
          <a:p>
            <a:pPr marL="0" indent="0">
              <a:buNone/>
            </a:pPr>
            <a:r>
              <a:rPr lang="sk-SK" b="1" dirty="0" smtClean="0"/>
              <a:t>Článok 5 / Členovia výboru 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6EB6"/>
                </a:solidFill>
              </a:rPr>
              <a:t>ods. 12 	Výbor </a:t>
            </a:r>
            <a:r>
              <a:rPr lang="sk-SK" dirty="0">
                <a:solidFill>
                  <a:srgbClr val="006EB6"/>
                </a:solidFill>
              </a:rPr>
              <a:t>je zložený </a:t>
            </a:r>
            <a:r>
              <a:rPr lang="sk-SK" dirty="0" smtClean="0">
                <a:solidFill>
                  <a:srgbClr val="006EB6"/>
                </a:solidFill>
              </a:rPr>
              <a:t>zo </a:t>
            </a:r>
            <a:r>
              <a:rPr lang="sk-SK" strike="sngStrike" dirty="0" smtClean="0">
                <a:solidFill>
                  <a:srgbClr val="006EB6"/>
                </a:solidFill>
              </a:rPr>
              <a:t>66</a:t>
            </a:r>
            <a:r>
              <a:rPr lang="sk-SK" dirty="0" smtClean="0">
                <a:solidFill>
                  <a:srgbClr val="006EB6"/>
                </a:solidFill>
              </a:rPr>
              <a:t> </a:t>
            </a:r>
            <a:r>
              <a:rPr lang="sk-SK" b="1" dirty="0">
                <a:solidFill>
                  <a:srgbClr val="006EB6"/>
                </a:solidFill>
              </a:rPr>
              <a:t>65</a:t>
            </a:r>
            <a:r>
              <a:rPr lang="sk-SK" dirty="0">
                <a:solidFill>
                  <a:srgbClr val="006EB6"/>
                </a:solidFill>
              </a:rPr>
              <a:t> </a:t>
            </a:r>
            <a:r>
              <a:rPr lang="sk-SK" dirty="0" smtClean="0">
                <a:solidFill>
                  <a:srgbClr val="006EB6"/>
                </a:solidFill>
              </a:rPr>
              <a:t>členov:</a:t>
            </a:r>
          </a:p>
          <a:p>
            <a:pPr marL="0" indent="0">
              <a:buNone/>
            </a:pPr>
            <a:r>
              <a:rPr lang="sk-SK" dirty="0" smtClean="0"/>
              <a:t>písm. g) 	zástupcovia </a:t>
            </a:r>
            <a:r>
              <a:rPr lang="sk-SK" dirty="0"/>
              <a:t>nominovaní Komorou mimovládnych neziskových organizácií </a:t>
            </a:r>
            <a:r>
              <a:rPr lang="sk-SK" dirty="0" smtClean="0"/>
              <a:t>	Rady </a:t>
            </a:r>
            <a:r>
              <a:rPr lang="sk-SK" dirty="0"/>
              <a:t>vlády SR pre mimovládne neziskové organizácie: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sk-SK" strike="sngStrike" dirty="0">
                <a:solidFill>
                  <a:srgbClr val="006EB6"/>
                </a:solidFill>
              </a:rPr>
              <a:t>Fórum života, n. o.,</a:t>
            </a:r>
            <a:endParaRPr lang="sk-SK" dirty="0">
              <a:solidFill>
                <a:srgbClr val="006EB6"/>
              </a:solidFill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sk-SK" dirty="0" err="1"/>
              <a:t>Healthy</a:t>
            </a:r>
            <a:r>
              <a:rPr lang="sk-SK" dirty="0"/>
              <a:t> </a:t>
            </a:r>
            <a:r>
              <a:rPr lang="sk-SK" dirty="0" err="1"/>
              <a:t>Life</a:t>
            </a:r>
            <a:r>
              <a:rPr lang="sk-SK" dirty="0"/>
              <a:t>, o. z.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sk-SK" dirty="0"/>
              <a:t>Centrum pre </a:t>
            </a:r>
            <a:r>
              <a:rPr lang="sk-SK" dirty="0" err="1"/>
              <a:t>trvaloudržateľné</a:t>
            </a:r>
            <a:r>
              <a:rPr lang="sk-SK" dirty="0"/>
              <a:t> alternatívy, koordinátor </a:t>
            </a:r>
            <a:r>
              <a:rPr lang="sk-SK" dirty="0" err="1"/>
              <a:t>Agro-eko</a:t>
            </a:r>
            <a:r>
              <a:rPr lang="sk-SK" dirty="0"/>
              <a:t> fóra,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sk-SK" dirty="0"/>
              <a:t>3lobit, o. z.,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sk-SK" strike="sngStrike" dirty="0">
                <a:solidFill>
                  <a:srgbClr val="006EB6"/>
                </a:solidFill>
              </a:rPr>
              <a:t>Inštitút pre dobre spravovanú spoločnosť (SGI</a:t>
            </a:r>
            <a:r>
              <a:rPr lang="sk-SK" dirty="0" smtClean="0">
                <a:solidFill>
                  <a:srgbClr val="006EB6"/>
                </a:solidFill>
              </a:rPr>
              <a:t>)   </a:t>
            </a:r>
            <a:r>
              <a:rPr lang="sk-SK" b="1" dirty="0">
                <a:solidFill>
                  <a:srgbClr val="006EB6"/>
                </a:solidFill>
              </a:rPr>
              <a:t>Slovenská organizácia pre výskumné a vývojové aktivity;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sk-SK" dirty="0"/>
              <a:t>Inštitút prijatia, o. z.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4" name="Šípka nadol 3"/>
          <p:cNvSpPr/>
          <p:nvPr/>
        </p:nvSpPr>
        <p:spPr>
          <a:xfrm>
            <a:off x="4860032" y="1729474"/>
            <a:ext cx="484632" cy="978408"/>
          </a:xfrm>
          <a:prstGeom prst="downArrow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262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924800" cy="2232248"/>
          </a:xfrm>
        </p:spPr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sk-SK" b="1" dirty="0"/>
              <a:t>Revízia Operačného programu Výskum a inovácie, verzia 7.0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63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26467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 smtClean="0"/>
              <a:t>Revízia </a:t>
            </a:r>
            <a:r>
              <a:rPr lang="pt-BR" dirty="0"/>
              <a:t>Operačného programu Výskum a inovácie, verzia </a:t>
            </a:r>
            <a:r>
              <a:rPr lang="sk-SK" dirty="0" smtClean="0"/>
              <a:t>7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7" name="Zástupný symbol obsahu 3"/>
          <p:cNvSpPr>
            <a:spLocks noGrp="1"/>
          </p:cNvSpPr>
          <p:nvPr>
            <p:ph sz="quarter" idx="13"/>
          </p:nvPr>
        </p:nvSpPr>
        <p:spPr>
          <a:xfrm>
            <a:off x="358332" y="1556792"/>
            <a:ext cx="8424936" cy="4896544"/>
          </a:xfrm>
        </p:spPr>
        <p:txBody>
          <a:bodyPr>
            <a:noAutofit/>
          </a:bodyPr>
          <a:lstStyle/>
          <a:p>
            <a:pPr algn="just">
              <a:buClr>
                <a:srgbClr val="FF0000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sk-SK" sz="1800" b="1" dirty="0" smtClean="0">
                <a:solidFill>
                  <a:srgbClr val="FF0000"/>
                </a:solidFill>
              </a:rPr>
              <a:t>Legislatíva EÚ viazaná na nesplnenie čiastkových ukazovateľov výkonnostného rámca (VR)</a:t>
            </a:r>
          </a:p>
          <a:p>
            <a:pPr marL="763200" lvl="1" indent="-363600" algn="just">
              <a:buClr>
                <a:srgbClr val="FF0000"/>
              </a:buClr>
              <a:buSzPct val="100000"/>
              <a:buFont typeface="Century Gothic" panose="020B0502020202020204" pitchFamily="34" charset="0"/>
              <a:buChar char="»"/>
              <a:defRPr/>
            </a:pPr>
            <a:r>
              <a:rPr lang="sk-SK" sz="1700" dirty="0" smtClean="0">
                <a:solidFill>
                  <a:srgbClr val="FF0000"/>
                </a:solidFill>
              </a:rPr>
              <a:t>nesplnenie ukazovateľov VR v prípade PO 1 a </a:t>
            </a:r>
            <a:r>
              <a:rPr lang="sk-SK" sz="1700" dirty="0">
                <a:solidFill>
                  <a:srgbClr val="FF0000"/>
                </a:solidFill>
              </a:rPr>
              <a:t>2 potvrdené </a:t>
            </a:r>
            <a:r>
              <a:rPr lang="sk-SK" sz="1700" dirty="0" smtClean="0">
                <a:solidFill>
                  <a:srgbClr val="FF0000"/>
                </a:solidFill>
              </a:rPr>
              <a:t>v návrhu Výročnej správy o vykonávaní OP </a:t>
            </a:r>
            <a:r>
              <a:rPr lang="sk-SK" sz="1700" dirty="0" err="1" smtClean="0">
                <a:solidFill>
                  <a:srgbClr val="FF0000"/>
                </a:solidFill>
              </a:rPr>
              <a:t>VaI</a:t>
            </a:r>
            <a:r>
              <a:rPr lang="sk-SK" sz="1700" dirty="0" smtClean="0">
                <a:solidFill>
                  <a:srgbClr val="FF0000"/>
                </a:solidFill>
              </a:rPr>
              <a:t> za r. 2018</a:t>
            </a:r>
            <a:endParaRPr lang="sk-SK" sz="1700" dirty="0">
              <a:solidFill>
                <a:srgbClr val="FF0000"/>
              </a:solidFill>
            </a:endParaRPr>
          </a:p>
          <a:p>
            <a:pPr marL="361950" indent="-361950" algn="just">
              <a:buFont typeface="Wingdings" panose="05000000000000000000" pitchFamily="2" charset="2"/>
              <a:buChar char="Ø"/>
              <a:defRPr/>
            </a:pPr>
            <a:r>
              <a:rPr lang="sk-SK" sz="1800" b="1" dirty="0" smtClean="0">
                <a:solidFill>
                  <a:srgbClr val="0070C0"/>
                </a:solidFill>
              </a:rPr>
              <a:t>Uznesenie vlády SR č.130 z 27. 3. 2019</a:t>
            </a:r>
            <a:endParaRPr lang="sk-SK" sz="1800" b="1" dirty="0">
              <a:solidFill>
                <a:srgbClr val="0070C0"/>
              </a:solidFill>
            </a:endParaRPr>
          </a:p>
          <a:p>
            <a:pPr marL="762000" lvl="1" indent="-361950" algn="just"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sk-SK" sz="1600" dirty="0" smtClean="0">
                <a:solidFill>
                  <a:srgbClr val="0070C0"/>
                </a:solidFill>
              </a:rPr>
              <a:t>Úloha B.1 – zabezpečiť presun nepridelenej výkonnostnej rezervy </a:t>
            </a:r>
            <a:r>
              <a:rPr lang="sk-SK" sz="1600" dirty="0">
                <a:solidFill>
                  <a:srgbClr val="0070C0"/>
                </a:solidFill>
              </a:rPr>
              <a:t>PO 1 OP </a:t>
            </a:r>
            <a:r>
              <a:rPr lang="sk-SK" sz="1600" dirty="0" err="1">
                <a:solidFill>
                  <a:srgbClr val="0070C0"/>
                </a:solidFill>
              </a:rPr>
              <a:t>VaI</a:t>
            </a:r>
            <a:r>
              <a:rPr lang="sk-SK" sz="1600" dirty="0">
                <a:solidFill>
                  <a:srgbClr val="0070C0"/>
                </a:solidFill>
              </a:rPr>
              <a:t> </a:t>
            </a:r>
            <a:r>
              <a:rPr lang="sk-SK" sz="1600" dirty="0" smtClean="0">
                <a:solidFill>
                  <a:srgbClr val="0070C0"/>
                </a:solidFill>
              </a:rPr>
              <a:t>v sume </a:t>
            </a:r>
            <a:r>
              <a:rPr lang="sk-SK" sz="1600" b="1" u="sng" dirty="0" smtClean="0">
                <a:solidFill>
                  <a:srgbClr val="0070C0"/>
                </a:solidFill>
              </a:rPr>
              <a:t>102 587 866 EUR</a:t>
            </a:r>
            <a:r>
              <a:rPr lang="sk-SK" sz="1600" b="1" dirty="0" smtClean="0">
                <a:solidFill>
                  <a:srgbClr val="0070C0"/>
                </a:solidFill>
              </a:rPr>
              <a:t> </a:t>
            </a:r>
            <a:r>
              <a:rPr lang="sk-SK" sz="1600" dirty="0" smtClean="0">
                <a:solidFill>
                  <a:srgbClr val="0070C0"/>
                </a:solidFill>
              </a:rPr>
              <a:t>z do PO 6 OPII (Cestná infraštruktúra)</a:t>
            </a:r>
            <a:endParaRPr lang="sk-SK" sz="1600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sz="1800" b="1" dirty="0" smtClean="0">
                <a:solidFill>
                  <a:srgbClr val="0070C0"/>
                </a:solidFill>
              </a:rPr>
              <a:t>Uznesenie vlády SR č. 220 z 21. 5. 2019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sk-SK" sz="1800" dirty="0" smtClean="0">
                <a:solidFill>
                  <a:srgbClr val="0070C0"/>
                </a:solidFill>
              </a:rPr>
              <a:t>Úloha B.1 – zabezpečiť presun finančného záväzku r. 2019 z PO 1 OP </a:t>
            </a:r>
            <a:r>
              <a:rPr lang="sk-SK" sz="1800" dirty="0" err="1" smtClean="0">
                <a:solidFill>
                  <a:srgbClr val="0070C0"/>
                </a:solidFill>
              </a:rPr>
              <a:t>VaI</a:t>
            </a:r>
            <a:r>
              <a:rPr lang="sk-SK" sz="1800" dirty="0" smtClean="0">
                <a:solidFill>
                  <a:srgbClr val="0070C0"/>
                </a:solidFill>
              </a:rPr>
              <a:t> v sume </a:t>
            </a:r>
            <a:r>
              <a:rPr lang="sk-SK" sz="1800" b="1" u="sng" dirty="0" smtClean="0">
                <a:solidFill>
                  <a:srgbClr val="0070C0"/>
                </a:solidFill>
              </a:rPr>
              <a:t>70 mil. EUR</a:t>
            </a:r>
            <a:r>
              <a:rPr lang="sk-SK" sz="1800" dirty="0" smtClean="0">
                <a:solidFill>
                  <a:srgbClr val="0070C0"/>
                </a:solidFill>
              </a:rPr>
              <a:t> do </a:t>
            </a:r>
            <a:r>
              <a:rPr lang="sk-SK" sz="1800" dirty="0">
                <a:solidFill>
                  <a:srgbClr val="0070C0"/>
                </a:solidFill>
              </a:rPr>
              <a:t>PO 6 OPII (Cestná infraštruktúra)</a:t>
            </a:r>
          </a:p>
          <a:p>
            <a:pPr algn="just">
              <a:spcAft>
                <a:spcPts val="300"/>
              </a:spcAft>
              <a:buClr>
                <a:srgbClr val="002060"/>
              </a:buClr>
              <a:buFont typeface="Wingdings" panose="05000000000000000000" pitchFamily="2" charset="2"/>
              <a:buChar char="v"/>
              <a:defRPr/>
            </a:pPr>
            <a:r>
              <a:rPr lang="sk-SK" sz="1800" b="1" dirty="0" smtClean="0">
                <a:solidFill>
                  <a:srgbClr val="0070C0"/>
                </a:solidFill>
              </a:rPr>
              <a:t>Zmena tematickej koncentrácie (</a:t>
            </a:r>
            <a:r>
              <a:rPr lang="sk-SK" sz="1800" b="1" dirty="0" smtClean="0">
                <a:solidFill>
                  <a:srgbClr val="FF0000"/>
                </a:solidFill>
              </a:rPr>
              <a:t>TC 1</a:t>
            </a:r>
            <a:r>
              <a:rPr lang="sk-SK" sz="1800" b="1" dirty="0" smtClean="0">
                <a:solidFill>
                  <a:srgbClr val="0070C0"/>
                </a:solidFill>
              </a:rPr>
              <a:t>           </a:t>
            </a:r>
            <a:r>
              <a:rPr lang="sk-SK" sz="1800" b="1" dirty="0" smtClean="0">
                <a:solidFill>
                  <a:srgbClr val="008000"/>
                </a:solidFill>
              </a:rPr>
              <a:t>TC 7</a:t>
            </a:r>
            <a:endParaRPr lang="sk-SK" sz="1800" b="1" dirty="0" smtClean="0">
              <a:solidFill>
                <a:srgbClr val="0070C0"/>
              </a:solidFill>
            </a:endParaRPr>
          </a:p>
          <a:p>
            <a:pPr marL="0" indent="0" algn="just">
              <a:spcAft>
                <a:spcPts val="300"/>
              </a:spcAft>
              <a:buClr>
                <a:srgbClr val="002060"/>
              </a:buClr>
              <a:buNone/>
              <a:defRPr/>
            </a:pPr>
            <a:endParaRPr lang="sk-SK" sz="1800" b="1" dirty="0" smtClean="0">
              <a:solidFill>
                <a:srgbClr val="0070C0"/>
              </a:solidFill>
            </a:endParaRPr>
          </a:p>
          <a:p>
            <a:pPr marL="647700" indent="-285750" algn="just">
              <a:spcAft>
                <a:spcPts val="300"/>
              </a:spcAft>
              <a:buFont typeface="Symbol" panose="05050102010706020507" pitchFamily="18" charset="2"/>
              <a:buChar char="®"/>
              <a:defRPr/>
            </a:pPr>
            <a:r>
              <a:rPr lang="sk-SK" sz="1800" dirty="0">
                <a:solidFill>
                  <a:srgbClr val="0070C0"/>
                </a:solidFill>
              </a:rPr>
              <a:t>vyžaduje schválenie zo strany viacerých odborných útvarov </a:t>
            </a:r>
            <a:r>
              <a:rPr lang="sk-SK" sz="1800" dirty="0" smtClean="0">
                <a:solidFill>
                  <a:srgbClr val="0070C0"/>
                </a:solidFill>
              </a:rPr>
              <a:t>EK</a:t>
            </a:r>
          </a:p>
          <a:p>
            <a:pPr marL="647700" indent="-285750" algn="just">
              <a:spcAft>
                <a:spcPts val="300"/>
              </a:spcAft>
              <a:buFont typeface="Symbol" panose="05050102010706020507" pitchFamily="18" charset="2"/>
              <a:buChar char="®"/>
              <a:defRPr/>
            </a:pPr>
            <a:r>
              <a:rPr lang="sk-SK" sz="1800" dirty="0" smtClean="0">
                <a:solidFill>
                  <a:srgbClr val="0070C0"/>
                </a:solidFill>
              </a:rPr>
              <a:t>potrebná </a:t>
            </a:r>
            <a:r>
              <a:rPr lang="sk-SK" sz="1800" dirty="0">
                <a:solidFill>
                  <a:srgbClr val="0070C0"/>
                </a:solidFill>
              </a:rPr>
              <a:t>zmena/ aktualizácia Partnerskej </a:t>
            </a:r>
            <a:r>
              <a:rPr lang="sk-SK" sz="1800" dirty="0" smtClean="0">
                <a:solidFill>
                  <a:srgbClr val="0070C0"/>
                </a:solidFill>
              </a:rPr>
              <a:t>dohody 2014 - 2020</a:t>
            </a:r>
            <a:endParaRPr lang="sk-SK" sz="1800" dirty="0">
              <a:solidFill>
                <a:srgbClr val="0070C0"/>
              </a:solidFill>
            </a:endParaRP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Východiská zmeny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  <p:sp>
        <p:nvSpPr>
          <p:cNvPr id="4" name="Obdĺžnik 3"/>
          <p:cNvSpPr/>
          <p:nvPr/>
        </p:nvSpPr>
        <p:spPr>
          <a:xfrm>
            <a:off x="4542853" y="5395407"/>
            <a:ext cx="1981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  <a:latin typeface="Century Gothic" panose="020B0502020202020204" pitchFamily="34" charset="0"/>
              </a:rPr>
              <a:t>TC 1</a:t>
            </a:r>
            <a:r>
              <a:rPr lang="sk-SK" b="1" dirty="0">
                <a:solidFill>
                  <a:srgbClr val="0070C0"/>
                </a:solidFill>
                <a:latin typeface="Century Gothic" panose="020B0502020202020204" pitchFamily="34" charset="0"/>
              </a:rPr>
              <a:t>           </a:t>
            </a:r>
            <a:r>
              <a:rPr lang="sk-SK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sk-SK" b="1" dirty="0" smtClean="0">
                <a:solidFill>
                  <a:srgbClr val="F38B3C"/>
                </a:solidFill>
                <a:latin typeface="Century Gothic" panose="020B0502020202020204" pitchFamily="34" charset="0"/>
              </a:rPr>
              <a:t>TC 3</a:t>
            </a:r>
            <a:r>
              <a:rPr lang="sk-SK" b="1" dirty="0" smtClean="0">
                <a:solidFill>
                  <a:srgbClr val="006EB6"/>
                </a:solidFill>
                <a:latin typeface="Century Gothic" panose="020B0502020202020204" pitchFamily="34" charset="0"/>
              </a:rPr>
              <a:t>)</a:t>
            </a:r>
            <a:endParaRPr lang="sk-SK" dirty="0">
              <a:solidFill>
                <a:srgbClr val="006EB6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Šípka doprava 2"/>
          <p:cNvSpPr/>
          <p:nvPr/>
        </p:nvSpPr>
        <p:spPr>
          <a:xfrm>
            <a:off x="5220072" y="5445224"/>
            <a:ext cx="504056" cy="288032"/>
          </a:xfrm>
          <a:prstGeom prst="rightArrow">
            <a:avLst/>
          </a:prstGeom>
          <a:gradFill flip="none" rotWithShape="1">
            <a:gsLst>
              <a:gs pos="0">
                <a:srgbClr val="F38B3C">
                  <a:tint val="66000"/>
                  <a:satMod val="160000"/>
                </a:srgbClr>
              </a:gs>
              <a:gs pos="50000">
                <a:srgbClr val="F38B3C">
                  <a:tint val="44500"/>
                  <a:satMod val="160000"/>
                </a:srgbClr>
              </a:gs>
              <a:gs pos="100000">
                <a:srgbClr val="F38B3C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prava 8"/>
          <p:cNvSpPr/>
          <p:nvPr/>
        </p:nvSpPr>
        <p:spPr>
          <a:xfrm>
            <a:off x="5220072" y="5096079"/>
            <a:ext cx="504056" cy="288032"/>
          </a:xfrm>
          <a:prstGeom prst="rightArrow">
            <a:avLst/>
          </a:prstGeom>
          <a:gradFill flip="none" rotWithShape="1">
            <a:gsLst>
              <a:gs pos="0">
                <a:srgbClr val="008000"/>
              </a:gs>
              <a:gs pos="100000">
                <a:schemeClr val="tx1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18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26467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 smtClean="0"/>
              <a:t>Revízia </a:t>
            </a:r>
            <a:r>
              <a:rPr lang="pt-BR" dirty="0"/>
              <a:t>Operačného programu Výskum a inovácie, verzia </a:t>
            </a:r>
            <a:r>
              <a:rPr lang="sk-SK" dirty="0" smtClean="0"/>
              <a:t>7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7" name="Zástupný symbol obsahu 3"/>
          <p:cNvSpPr>
            <a:spLocks noGrp="1"/>
          </p:cNvSpPr>
          <p:nvPr>
            <p:ph sz="quarter" idx="13"/>
          </p:nvPr>
        </p:nvSpPr>
        <p:spPr>
          <a:xfrm>
            <a:off x="358332" y="1556792"/>
            <a:ext cx="8424936" cy="4896544"/>
          </a:xfrm>
        </p:spPr>
        <p:txBody>
          <a:bodyPr>
            <a:noAutofit/>
          </a:bodyPr>
          <a:lstStyle/>
          <a:p>
            <a:pPr marL="0" indent="0" algn="just">
              <a:buClr>
                <a:srgbClr val="FF0000"/>
              </a:buClr>
              <a:buSzPct val="100000"/>
              <a:buNone/>
              <a:defRPr/>
            </a:pPr>
            <a:r>
              <a:rPr lang="sk-SK" sz="1800" b="1" dirty="0" smtClean="0">
                <a:solidFill>
                  <a:srgbClr val="0070C0"/>
                </a:solidFill>
              </a:rPr>
              <a:t>Upravované časti OP </a:t>
            </a:r>
            <a:r>
              <a:rPr lang="sk-SK" sz="1800" b="1" dirty="0" err="1" smtClean="0">
                <a:solidFill>
                  <a:srgbClr val="0070C0"/>
                </a:solidFill>
              </a:rPr>
              <a:t>VaI</a:t>
            </a:r>
            <a:r>
              <a:rPr lang="sk-SK" sz="1800" b="1" dirty="0" smtClean="0">
                <a:solidFill>
                  <a:srgbClr val="0070C0"/>
                </a:solidFill>
              </a:rPr>
              <a:t>:</a:t>
            </a:r>
          </a:p>
          <a:p>
            <a:pPr marL="763200" lvl="1" indent="-363600" algn="just">
              <a:spcAft>
                <a:spcPts val="300"/>
              </a:spcAft>
              <a:buClr>
                <a:srgbClr val="FF0000"/>
              </a:buClr>
              <a:buSzPct val="100000"/>
              <a:buFont typeface="+mj-lt"/>
              <a:buAutoNum type="alphaUcPeriod"/>
              <a:defRPr/>
            </a:pPr>
            <a:r>
              <a:rPr lang="sk-SK" sz="1700" b="1" dirty="0" smtClean="0">
                <a:solidFill>
                  <a:srgbClr val="FF0000"/>
                </a:solidFill>
              </a:rPr>
              <a:t>Úpravy súvisiace s prerozdelením výkonnostnej rezervy</a:t>
            </a:r>
          </a:p>
          <a:p>
            <a:pPr marL="1163250" lvl="2" indent="-363600" algn="just">
              <a:spcBef>
                <a:spcPts val="0"/>
              </a:spcBef>
              <a:spcAft>
                <a:spcPts val="3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sk-SK" sz="1600" dirty="0" smtClean="0">
                <a:solidFill>
                  <a:srgbClr val="FF0000"/>
                </a:solidFill>
              </a:rPr>
              <a:t>Transfer výkonnostnej rezervy PO 1 (102,6 mil. EUR) do OP Integrovaná infraštruktúra (PO 6 Cestná infraštruktúra) - </a:t>
            </a:r>
            <a:r>
              <a:rPr lang="sk-SK" sz="1600" i="1" dirty="0" smtClean="0">
                <a:solidFill>
                  <a:srgbClr val="FF0000"/>
                </a:solidFill>
              </a:rPr>
              <a:t>externý</a:t>
            </a:r>
          </a:p>
          <a:p>
            <a:pPr marL="1163250" lvl="2" indent="-363600" algn="just">
              <a:spcBef>
                <a:spcPts val="0"/>
              </a:spcBef>
              <a:spcAft>
                <a:spcPts val="900"/>
              </a:spcAft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sk-SK" sz="1600" dirty="0" smtClean="0">
                <a:solidFill>
                  <a:srgbClr val="FF0000"/>
                </a:solidFill>
              </a:rPr>
              <a:t>Transfer výkonnostnej rezervy PO 2 (8,9 mil. EUR) do PO 4 - </a:t>
            </a:r>
            <a:r>
              <a:rPr lang="sk-SK" sz="1600" i="1" dirty="0" smtClean="0">
                <a:solidFill>
                  <a:srgbClr val="FF0000"/>
                </a:solidFill>
              </a:rPr>
              <a:t>interný</a:t>
            </a:r>
          </a:p>
          <a:p>
            <a:pPr marL="763200" lvl="1" indent="-363600" algn="just">
              <a:spcBef>
                <a:spcPts val="0"/>
              </a:spcBef>
              <a:spcAft>
                <a:spcPts val="300"/>
              </a:spcAft>
              <a:buClr>
                <a:srgbClr val="008000"/>
              </a:buClr>
              <a:buSzPct val="100000"/>
              <a:buFont typeface="+mj-lt"/>
              <a:buAutoNum type="alphaUcPeriod"/>
              <a:defRPr/>
            </a:pPr>
            <a:r>
              <a:rPr lang="sk-SK" sz="1700" b="1" dirty="0" smtClean="0">
                <a:solidFill>
                  <a:srgbClr val="008000"/>
                </a:solidFill>
              </a:rPr>
              <a:t>Úpravy súvisiace s podporou iniciatív EK na podporu dobiehajúcich regiónov a uhoľných regiónov v transformácii</a:t>
            </a:r>
          </a:p>
          <a:p>
            <a:pPr marL="1163250" lvl="2" indent="-363600" algn="just">
              <a:spcBef>
                <a:spcPts val="0"/>
              </a:spcBef>
              <a:spcAft>
                <a:spcPts val="300"/>
              </a:spcAft>
              <a:buClr>
                <a:srgbClr val="008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sk-SK" sz="1500" dirty="0" smtClean="0">
                <a:solidFill>
                  <a:srgbClr val="008000"/>
                </a:solidFill>
              </a:rPr>
              <a:t>Transfer 40 mil. EUR z fin. záväzku r. 2019 z PO 1 do PO 3 - </a:t>
            </a:r>
            <a:r>
              <a:rPr lang="sk-SK" sz="1500" i="1" dirty="0" smtClean="0">
                <a:solidFill>
                  <a:srgbClr val="008000"/>
                </a:solidFill>
              </a:rPr>
              <a:t>interný</a:t>
            </a:r>
          </a:p>
          <a:p>
            <a:pPr marL="1163250" lvl="2" indent="-363600" algn="just">
              <a:spcBef>
                <a:spcPts val="0"/>
              </a:spcBef>
              <a:spcAft>
                <a:spcPts val="900"/>
              </a:spcAft>
              <a:buClr>
                <a:srgbClr val="008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sk-SK" sz="1500" dirty="0" smtClean="0">
                <a:solidFill>
                  <a:srgbClr val="008000"/>
                </a:solidFill>
              </a:rPr>
              <a:t>Podpora reg. iniciatív Catching-up </a:t>
            </a:r>
            <a:r>
              <a:rPr lang="sk-SK" sz="1500" dirty="0">
                <a:solidFill>
                  <a:srgbClr val="008000"/>
                </a:solidFill>
              </a:rPr>
              <a:t>Regions, </a:t>
            </a:r>
            <a:r>
              <a:rPr lang="sk-SK" sz="1500" dirty="0" err="1">
                <a:solidFill>
                  <a:srgbClr val="008000"/>
                </a:solidFill>
              </a:rPr>
              <a:t>Coal</a:t>
            </a:r>
            <a:r>
              <a:rPr lang="sk-SK" sz="1500" dirty="0">
                <a:solidFill>
                  <a:srgbClr val="008000"/>
                </a:solidFill>
              </a:rPr>
              <a:t> </a:t>
            </a:r>
            <a:r>
              <a:rPr lang="sk-SK" sz="1500" dirty="0" err="1">
                <a:solidFill>
                  <a:srgbClr val="008000"/>
                </a:solidFill>
              </a:rPr>
              <a:t>Region</a:t>
            </a:r>
            <a:r>
              <a:rPr lang="sk-SK" sz="1500" dirty="0">
                <a:solidFill>
                  <a:srgbClr val="008000"/>
                </a:solidFill>
              </a:rPr>
              <a:t> in </a:t>
            </a:r>
            <a:r>
              <a:rPr lang="sk-SK" sz="1500" dirty="0" err="1" smtClean="0">
                <a:solidFill>
                  <a:srgbClr val="008000"/>
                </a:solidFill>
              </a:rPr>
              <a:t>Transition</a:t>
            </a:r>
            <a:r>
              <a:rPr lang="sk-SK" sz="1500" dirty="0" smtClean="0">
                <a:solidFill>
                  <a:srgbClr val="008000"/>
                </a:solidFill>
              </a:rPr>
              <a:t>)</a:t>
            </a:r>
            <a:endParaRPr lang="sk-SK" sz="1500" dirty="0">
              <a:solidFill>
                <a:srgbClr val="008000"/>
              </a:solidFill>
            </a:endParaRPr>
          </a:p>
          <a:p>
            <a:pPr marL="763200" lvl="1" indent="-363600" algn="just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+mj-lt"/>
              <a:buAutoNum type="alphaUcPeriod"/>
              <a:defRPr/>
            </a:pPr>
            <a:r>
              <a:rPr lang="sk-SK" sz="1700" b="1" dirty="0" smtClean="0">
                <a:solidFill>
                  <a:srgbClr val="7030A0"/>
                </a:solidFill>
              </a:rPr>
              <a:t>Úpravy súvisiace s efektívnym využitím zdrojov ERDF v programovom období 2014 – 2020</a:t>
            </a:r>
          </a:p>
          <a:p>
            <a:pPr marL="1163250" lvl="2" indent="-363600" algn="just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sk-SK" sz="1500" dirty="0" smtClean="0">
                <a:solidFill>
                  <a:srgbClr val="7030A0"/>
                </a:solidFill>
              </a:rPr>
              <a:t>Transfer 70 mil. EUR </a:t>
            </a:r>
            <a:r>
              <a:rPr lang="sk-SK" sz="1500" dirty="0">
                <a:solidFill>
                  <a:srgbClr val="7030A0"/>
                </a:solidFill>
              </a:rPr>
              <a:t>z fin. záväzku </a:t>
            </a:r>
            <a:r>
              <a:rPr lang="sk-SK" sz="1500" dirty="0" smtClean="0">
                <a:solidFill>
                  <a:srgbClr val="7030A0"/>
                </a:solidFill>
              </a:rPr>
              <a:t>r. 2019 (21,57%) do OP Integrovaná infraštruktúra (PO 6) - </a:t>
            </a:r>
            <a:r>
              <a:rPr lang="sk-SK" sz="1500" i="1" dirty="0" smtClean="0">
                <a:solidFill>
                  <a:srgbClr val="7030A0"/>
                </a:solidFill>
              </a:rPr>
              <a:t>externý</a:t>
            </a:r>
          </a:p>
          <a:p>
            <a:pPr marL="1163250" lvl="2" indent="-363600" algn="just">
              <a:spcBef>
                <a:spcPts val="0"/>
              </a:spcBef>
              <a:spcAft>
                <a:spcPts val="90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sk-SK" sz="1500" dirty="0" smtClean="0">
                <a:solidFill>
                  <a:srgbClr val="7030A0"/>
                </a:solidFill>
              </a:rPr>
              <a:t>Na financovanie pripravených projektov dopr. infraštruktúry</a:t>
            </a:r>
          </a:p>
          <a:p>
            <a:pPr marL="742500" lvl="1" indent="-342900" algn="just">
              <a:spcBef>
                <a:spcPts val="0"/>
              </a:spcBef>
              <a:buClr>
                <a:srgbClr val="006EB6"/>
              </a:buClr>
              <a:buSzPct val="100000"/>
              <a:buFont typeface="+mj-lt"/>
              <a:buAutoNum type="alphaUcPeriod"/>
              <a:defRPr/>
            </a:pPr>
            <a:r>
              <a:rPr lang="sk-SK" sz="1600" b="1" dirty="0">
                <a:solidFill>
                  <a:srgbClr val="006EB6"/>
                </a:solidFill>
              </a:rPr>
              <a:t>Doplnenie informácie o dodatočnom ex </a:t>
            </a:r>
            <a:r>
              <a:rPr lang="sk-SK" sz="1600" b="1" dirty="0" err="1">
                <a:solidFill>
                  <a:srgbClr val="006EB6"/>
                </a:solidFill>
              </a:rPr>
              <a:t>ante</a:t>
            </a:r>
            <a:r>
              <a:rPr lang="sk-SK" sz="1600" b="1" dirty="0">
                <a:solidFill>
                  <a:srgbClr val="006EB6"/>
                </a:solidFill>
              </a:rPr>
              <a:t> hodnotení pre FN v rámci PO 1 a 2</a:t>
            </a: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 smtClean="0"/>
              <a:t>Rozsah zmeny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10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26467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 smtClean="0"/>
              <a:t>Revízia </a:t>
            </a:r>
            <a:r>
              <a:rPr lang="pt-BR" dirty="0"/>
              <a:t>Operačného programu Výskum a inovácie, verzia </a:t>
            </a:r>
            <a:r>
              <a:rPr lang="sk-SK" dirty="0" smtClean="0"/>
              <a:t>7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7" name="Zástupný symbol obsahu 3"/>
          <p:cNvSpPr>
            <a:spLocks noGrp="1"/>
          </p:cNvSpPr>
          <p:nvPr>
            <p:ph sz="quarter" idx="13"/>
          </p:nvPr>
        </p:nvSpPr>
        <p:spPr>
          <a:xfrm>
            <a:off x="107504" y="1556792"/>
            <a:ext cx="8675764" cy="5112568"/>
          </a:xfrm>
        </p:spPr>
        <p:txBody>
          <a:bodyPr>
            <a:noAutofit/>
          </a:bodyPr>
          <a:lstStyle/>
          <a:p>
            <a:pPr marL="361950" indent="-361950" algn="just">
              <a:spcAft>
                <a:spcPts val="300"/>
              </a:spcAft>
              <a:buClr>
                <a:srgbClr val="006EB6"/>
              </a:buClr>
              <a:buFont typeface="Wingdings" panose="05000000000000000000" pitchFamily="2" charset="2"/>
              <a:buChar char="Ø"/>
              <a:defRPr/>
            </a:pPr>
            <a:r>
              <a:rPr lang="sk-SK" sz="1800" b="1" dirty="0" smtClean="0">
                <a:solidFill>
                  <a:srgbClr val="0070C0"/>
                </a:solidFill>
              </a:rPr>
              <a:t>Rozsah pripravovanej zmeny OP </a:t>
            </a:r>
            <a:r>
              <a:rPr lang="sk-SK" sz="1800" b="1" dirty="0" err="1" smtClean="0">
                <a:solidFill>
                  <a:srgbClr val="0070C0"/>
                </a:solidFill>
              </a:rPr>
              <a:t>VaI</a:t>
            </a:r>
            <a:r>
              <a:rPr lang="sk-SK" sz="1800" b="1" dirty="0" smtClean="0">
                <a:solidFill>
                  <a:srgbClr val="0070C0"/>
                </a:solidFill>
              </a:rPr>
              <a:t>, verzia 7.0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zmena finančného plánu, zmeny alokácie zdrojov EÚ a zdrojov spolufinancovania v prípade PO 1 – PO 4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zníženie podpory Tematického cieľa 1 Posilnenie technologického rozvoja a inovácií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úprava ukazovateľov výstupov v prípade vybraných investičných priorít PO 1 - PO 4 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úprava kategórií intervencií (všetky dimenzie) priradených PO 1 - PO 4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úprava finančných ukazovateľov výkonnostného rámca (zámer – celkový cieľ) PO 1 – PO 4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mierne zníženie orientačnej sumy podpory na ciele týkajúce sa zmeny klímy</a:t>
            </a:r>
          </a:p>
          <a:p>
            <a:pPr marL="762000" lvl="1" indent="-361950" algn="just">
              <a:spcAft>
                <a:spcPts val="300"/>
              </a:spcAft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úprava popisu niektorých aktivít v PO 3 (podpora regionálnych iniciatív EK Catching-up Regions a Transformácia uhoľného regiónu)</a:t>
            </a:r>
          </a:p>
          <a:p>
            <a:pPr marL="762000" lvl="1" indent="-361950" algn="just">
              <a:buClr>
                <a:srgbClr val="006EB6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sk-SK" sz="1500" dirty="0" smtClean="0">
                <a:solidFill>
                  <a:srgbClr val="006EB6"/>
                </a:solidFill>
              </a:rPr>
              <a:t>doplnenie textu v časti Plánované použitie finančných nástrojov v rámci všetkých investičných priorít PO 1 a PO 2</a:t>
            </a:r>
            <a:endParaRPr lang="sk-SK" sz="1500" dirty="0">
              <a:solidFill>
                <a:srgbClr val="006EB6"/>
              </a:solidFill>
            </a:endParaRPr>
          </a:p>
          <a:p>
            <a:pPr algn="just">
              <a:spcAft>
                <a:spcPts val="300"/>
              </a:spcAft>
              <a:buClr>
                <a:srgbClr val="008000"/>
              </a:buClr>
              <a:buFont typeface="Wingdings" panose="05000000000000000000" pitchFamily="2" charset="2"/>
              <a:buChar char="ü"/>
              <a:defRPr/>
            </a:pPr>
            <a:r>
              <a:rPr lang="sk-SK" sz="1600" b="1" dirty="0" smtClean="0">
                <a:solidFill>
                  <a:srgbClr val="008000"/>
                </a:solidFill>
              </a:rPr>
              <a:t>Predpoklad kompenzácie straty zdrojov na podporu V&amp;V v rámci budúceho </a:t>
            </a:r>
            <a:r>
              <a:rPr lang="sk-SK" sz="1600" b="1" dirty="0" err="1" smtClean="0">
                <a:solidFill>
                  <a:srgbClr val="008000"/>
                </a:solidFill>
              </a:rPr>
              <a:t>progr</a:t>
            </a:r>
            <a:r>
              <a:rPr lang="sk-SK" sz="1600" b="1" dirty="0" smtClean="0">
                <a:solidFill>
                  <a:srgbClr val="008000"/>
                </a:solidFill>
              </a:rPr>
              <a:t>. obdobia (2021-27)</a:t>
            </a:r>
          </a:p>
          <a:p>
            <a:pPr marL="763200" lvl="1" indent="-363600" algn="just">
              <a:spcBef>
                <a:spcPts val="300"/>
              </a:spcBef>
              <a:spcAft>
                <a:spcPts val="800"/>
              </a:spcAft>
              <a:buClr>
                <a:srgbClr val="008000"/>
              </a:buClr>
              <a:buFont typeface="Century Gothic" panose="020B0502020202020204" pitchFamily="34" charset="0"/>
              <a:buChar char="»"/>
              <a:defRPr/>
            </a:pPr>
            <a:r>
              <a:rPr lang="sk-SK" sz="1600" dirty="0" smtClean="0">
                <a:solidFill>
                  <a:srgbClr val="008000"/>
                </a:solidFill>
              </a:rPr>
              <a:t>až </a:t>
            </a:r>
            <a:r>
              <a:rPr lang="sk-SK" sz="1600" b="1" dirty="0" smtClean="0">
                <a:solidFill>
                  <a:srgbClr val="008000"/>
                </a:solidFill>
              </a:rPr>
              <a:t>45</a:t>
            </a:r>
            <a:r>
              <a:rPr lang="sk-SK" sz="1600" b="1" i="1" dirty="0" smtClean="0">
                <a:solidFill>
                  <a:srgbClr val="008000"/>
                </a:solidFill>
              </a:rPr>
              <a:t>% celkovej alokácie zdrojov EFRR </a:t>
            </a:r>
            <a:r>
              <a:rPr lang="sk-SK" sz="1600" dirty="0" smtClean="0">
                <a:solidFill>
                  <a:srgbClr val="008000"/>
                </a:solidFill>
              </a:rPr>
              <a:t>na cieľ 1 (inteligentnejšia Európa)</a:t>
            </a:r>
          </a:p>
          <a:p>
            <a:pPr marL="0" lvl="0" indent="0" algn="just" defTabSz="457200" eaLnBrk="0" fontAlgn="base" hangingPunct="0">
              <a:buClrTx/>
              <a:buNone/>
              <a:defRPr/>
            </a:pPr>
            <a:endParaRPr lang="sk-SK" altLang="sk-SK" sz="1800" b="1" spc="0" dirty="0">
              <a:solidFill>
                <a:srgbClr val="006EB6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sz="2200" dirty="0" smtClean="0"/>
              <a:t>Vykonané úpravy programového dokumentu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2154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3. </a:t>
            </a:r>
            <a:r>
              <a:rPr lang="pt-BR" dirty="0" smtClean="0"/>
              <a:t>Revízia </a:t>
            </a:r>
            <a:r>
              <a:rPr lang="pt-BR" dirty="0"/>
              <a:t>Operačného programu Výskum a inovácie, verzia </a:t>
            </a:r>
            <a:r>
              <a:rPr lang="sk-SK" dirty="0" smtClean="0"/>
              <a:t>7</a:t>
            </a:r>
            <a:r>
              <a:rPr lang="pt-BR" dirty="0" smtClean="0"/>
              <a:t>.0 </a:t>
            </a:r>
            <a:endParaRPr lang="pt-BR" dirty="0"/>
          </a:p>
        </p:txBody>
      </p:sp>
      <p:sp>
        <p:nvSpPr>
          <p:cNvPr id="5" name="Šípka dolu 4"/>
          <p:cNvSpPr/>
          <p:nvPr/>
        </p:nvSpPr>
        <p:spPr>
          <a:xfrm>
            <a:off x="4392000" y="1990800"/>
            <a:ext cx="360039" cy="3328414"/>
          </a:xfrm>
          <a:prstGeom prst="downArrow">
            <a:avLst/>
          </a:prstGeom>
          <a:solidFill>
            <a:srgbClr val="006EB6"/>
          </a:solidFill>
          <a:ln>
            <a:solidFill>
              <a:srgbClr val="006E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/>
          </a:p>
        </p:txBody>
      </p:sp>
      <p:grpSp>
        <p:nvGrpSpPr>
          <p:cNvPr id="6" name="Skupina 5"/>
          <p:cNvGrpSpPr/>
          <p:nvPr/>
        </p:nvGrpSpPr>
        <p:grpSpPr>
          <a:xfrm>
            <a:off x="467544" y="1700808"/>
            <a:ext cx="8208912" cy="3979184"/>
            <a:chOff x="395536" y="1729071"/>
            <a:chExt cx="8352928" cy="3159319"/>
          </a:xfrm>
        </p:grpSpPr>
        <p:sp>
          <p:nvSpPr>
            <p:cNvPr id="7" name="Zaoblený obdĺžnik 6"/>
            <p:cNvSpPr/>
            <p:nvPr/>
          </p:nvSpPr>
          <p:spPr>
            <a:xfrm>
              <a:off x="395536" y="1729071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prijatie výročnej správy o vykonávaní OP </a:t>
              </a:r>
              <a:r>
                <a:rPr lang="sk-SK" sz="1600" b="1" dirty="0" err="1" smtClean="0">
                  <a:latin typeface="Century Gothic" panose="020B0502020202020204" pitchFamily="34" charset="0"/>
                </a:rPr>
                <a:t>VaI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 za r.2018 EK </a:t>
              </a:r>
              <a:r>
                <a:rPr lang="en-GB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29.7. </a:t>
              </a:r>
              <a:r>
                <a:rPr lang="en-GB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201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Zaoblený obdĺžnik 9"/>
            <p:cNvSpPr/>
            <p:nvPr/>
          </p:nvSpPr>
          <p:spPr>
            <a:xfrm>
              <a:off x="395536" y="2305135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sk-SK" sz="1600" b="1" dirty="0" smtClean="0">
                  <a:latin typeface="Century Gothic" panose="020B0502020202020204" pitchFamily="34" charset="0"/>
                </a:rPr>
                <a:t>rozhodnutie </a:t>
              </a:r>
              <a:r>
                <a:rPr lang="sk-SK" sz="1600" b="1" dirty="0">
                  <a:latin typeface="Century Gothic" panose="020B0502020202020204" pitchFamily="34" charset="0"/>
                </a:rPr>
                <a:t>EK o pridelení VR, analýza CKO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 </a:t>
              </a:r>
              <a:r>
                <a:rPr lang="en-GB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13.8.</a:t>
              </a:r>
              <a:r>
                <a:rPr lang="en-GB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201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Zaoblený obdĺžnik 10"/>
            <p:cNvSpPr/>
            <p:nvPr/>
          </p:nvSpPr>
          <p:spPr>
            <a:xfrm>
              <a:off x="395536" y="3448262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 </a:t>
              </a:r>
              <a:r>
                <a:rPr lang="sk-SK" sz="1600" dirty="0" smtClean="0">
                  <a:latin typeface="Century Gothic" panose="020B0502020202020204" pitchFamily="34" charset="0"/>
                </a:rPr>
                <a:t>realizácia </a:t>
              </a:r>
              <a:r>
                <a:rPr lang="sk-SK" sz="1600" b="1" dirty="0" smtClean="0">
                  <a:latin typeface="Century Gothic" panose="020B0502020202020204" pitchFamily="34" charset="0"/>
                </a:rPr>
                <a:t>zisťovacieho konania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X/2019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Zaoblený obdĺžnik 11"/>
            <p:cNvSpPr/>
            <p:nvPr/>
          </p:nvSpPr>
          <p:spPr>
            <a:xfrm>
              <a:off x="395536" y="4600390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 </a:t>
              </a:r>
              <a:r>
                <a:rPr lang="sk-SK" sz="1600" dirty="0">
                  <a:latin typeface="Century Gothic" panose="020B0502020202020204" pitchFamily="34" charset="0"/>
                </a:rPr>
                <a:t>predloženie revízie OP </a:t>
              </a:r>
              <a:r>
                <a:rPr lang="sk-SK" sz="1600" dirty="0" err="1">
                  <a:latin typeface="Century Gothic" panose="020B0502020202020204" pitchFamily="34" charset="0"/>
                </a:rPr>
                <a:t>VaI</a:t>
              </a:r>
              <a:r>
                <a:rPr lang="sk-SK" sz="1600" dirty="0">
                  <a:latin typeface="Century Gothic" panose="020B0502020202020204" pitchFamily="34" charset="0"/>
                </a:rPr>
                <a:t> </a:t>
              </a:r>
              <a:r>
                <a:rPr lang="sk-SK" sz="1600" b="1" dirty="0">
                  <a:latin typeface="Century Gothic" panose="020B0502020202020204" pitchFamily="34" charset="0"/>
                </a:rPr>
                <a:t>Európskej komisii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XI/2019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Zaoblený obdĺžnik 13"/>
            <p:cNvSpPr/>
            <p:nvPr/>
          </p:nvSpPr>
          <p:spPr>
            <a:xfrm>
              <a:off x="395536" y="4024326"/>
              <a:ext cx="8352928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tabLst>
                  <a:tab pos="180975" algn="l"/>
                  <a:tab pos="1257300" algn="l"/>
                </a:tabLst>
              </a:pPr>
              <a:r>
                <a:rPr lang="en-GB" sz="1600" b="1" dirty="0" smtClean="0">
                  <a:latin typeface="Century Gothic" panose="020B0502020202020204" pitchFamily="34" charset="0"/>
                </a:rPr>
                <a:t>	 </a:t>
              </a:r>
              <a:r>
                <a:rPr lang="sk-SK" sz="1600" dirty="0">
                  <a:latin typeface="Century Gothic" panose="020B0502020202020204" pitchFamily="34" charset="0"/>
                </a:rPr>
                <a:t>predloženie revízie OP </a:t>
              </a:r>
              <a:r>
                <a:rPr lang="sk-SK" sz="1600" dirty="0" err="1">
                  <a:latin typeface="Century Gothic" panose="020B0502020202020204" pitchFamily="34" charset="0"/>
                </a:rPr>
                <a:t>VaI</a:t>
              </a:r>
              <a:r>
                <a:rPr lang="sk-SK" sz="1600" dirty="0">
                  <a:latin typeface="Century Gothic" panose="020B0502020202020204" pitchFamily="34" charset="0"/>
                </a:rPr>
                <a:t> </a:t>
              </a:r>
              <a:r>
                <a:rPr lang="sk-SK" sz="1600" b="1" dirty="0">
                  <a:latin typeface="Century Gothic" panose="020B0502020202020204" pitchFamily="34" charset="0"/>
                </a:rPr>
                <a:t>Monitorovaciemu výboru pre </a:t>
              </a:r>
              <a:r>
                <a:rPr lang="en-GB" sz="1600" b="1" dirty="0">
                  <a:latin typeface="Century Gothic" panose="020B0502020202020204" pitchFamily="34" charset="0"/>
                </a:rPr>
                <a:t>OP </a:t>
              </a:r>
              <a:r>
                <a:rPr lang="sk-SK" sz="1600" b="1" dirty="0" err="1">
                  <a:latin typeface="Century Gothic" panose="020B0502020202020204" pitchFamily="34" charset="0"/>
                </a:rPr>
                <a:t>VaI</a:t>
              </a:r>
              <a:r>
                <a:rPr lang="sk-SK" sz="1600" b="1" dirty="0">
                  <a:latin typeface="Century Gothic" panose="020B0502020202020204" pitchFamily="34" charset="0"/>
                </a:rPr>
                <a:t> </a:t>
              </a:r>
              <a:r>
                <a:rPr lang="sk-SK" sz="1600" b="1" dirty="0">
                  <a:solidFill>
                    <a:srgbClr val="FFC000"/>
                  </a:solidFill>
                  <a:latin typeface="Century Gothic" panose="020B0502020202020204" pitchFamily="34" charset="0"/>
                </a:rPr>
                <a:t>– </a:t>
              </a:r>
              <a:r>
                <a:rPr lang="sk-SK" sz="1600" b="1" dirty="0" smtClean="0">
                  <a:solidFill>
                    <a:srgbClr val="FFC000"/>
                  </a:solidFill>
                  <a:latin typeface="Century Gothic" panose="020B0502020202020204" pitchFamily="34" charset="0"/>
                </a:rPr>
                <a:t>15.10.2019</a:t>
              </a:r>
              <a:endParaRPr lang="en-GB" sz="1600" b="1" dirty="0">
                <a:solidFill>
                  <a:srgbClr val="FFC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Zaoblený obdĺžnik 14"/>
          <p:cNvSpPr/>
          <p:nvPr/>
        </p:nvSpPr>
        <p:spPr>
          <a:xfrm>
            <a:off x="467544" y="3212964"/>
            <a:ext cx="8208912" cy="288000"/>
          </a:xfrm>
          <a:prstGeom prst="roundRect">
            <a:avLst/>
          </a:prstGeom>
          <a:solidFill>
            <a:srgbClr val="008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80975" algn="l"/>
                <a:tab pos="1257300" algn="l"/>
              </a:tabLst>
            </a:pPr>
            <a:r>
              <a:rPr lang="en-GB" sz="1600" b="1" dirty="0" smtClean="0">
                <a:latin typeface="Century Gothic" panose="020B0502020202020204" pitchFamily="34" charset="0"/>
              </a:rPr>
              <a:t>	 </a:t>
            </a:r>
            <a:r>
              <a:rPr lang="sk-SK" sz="1600" dirty="0">
                <a:latin typeface="Century Gothic" panose="020B0502020202020204" pitchFamily="34" charset="0"/>
              </a:rPr>
              <a:t>príprava podkladov</a:t>
            </a:r>
            <a:r>
              <a:rPr lang="sk-SK" sz="1600" dirty="0" smtClean="0">
                <a:latin typeface="Century Gothic" panose="020B0502020202020204" pitchFamily="34" charset="0"/>
              </a:rPr>
              <a:t>, konzultácie, </a:t>
            </a:r>
            <a:r>
              <a:rPr lang="sk-SK" sz="1600" b="1" dirty="0">
                <a:latin typeface="Century Gothic" panose="020B0502020202020204" pitchFamily="34" charset="0"/>
              </a:rPr>
              <a:t>úprava finančného plánu</a:t>
            </a:r>
            <a:r>
              <a:rPr lang="en-GB" sz="1600" b="1" dirty="0" smtClean="0">
                <a:latin typeface="Century Gothic" panose="020B0502020202020204" pitchFamily="34" charset="0"/>
              </a:rPr>
              <a:t> </a:t>
            </a:r>
            <a:r>
              <a:rPr lang="en-GB" sz="1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– </a:t>
            </a:r>
            <a:r>
              <a:rPr lang="sk-SK" sz="1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IX/</a:t>
            </a:r>
            <a:r>
              <a:rPr lang="en-GB" sz="1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201</a:t>
            </a:r>
            <a:r>
              <a:rPr lang="sk-SK" sz="1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9</a:t>
            </a:r>
            <a:endParaRPr lang="en-GB" sz="16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Proces zmeny OP </a:t>
            </a:r>
            <a:r>
              <a:rPr lang="sk-SK" dirty="0" err="1"/>
              <a:t>VaI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9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96752"/>
            <a:ext cx="7924800" cy="1584176"/>
          </a:xfrm>
        </p:spPr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sk-SK" dirty="0"/>
              <a:t> </a:t>
            </a:r>
            <a:r>
              <a:rPr lang="sk-SK" b="1" dirty="0" smtClean="0"/>
              <a:t>Plán </a:t>
            </a:r>
            <a:r>
              <a:rPr lang="sk-SK" b="1" dirty="0"/>
              <a:t>hodnotení OP </a:t>
            </a:r>
            <a:r>
              <a:rPr lang="sk-SK" b="1" dirty="0" err="1"/>
              <a:t>VaI</a:t>
            </a:r>
            <a:r>
              <a:rPr lang="sk-SK" b="1" dirty="0"/>
              <a:t> </a:t>
            </a:r>
            <a:r>
              <a:rPr lang="sk-SK" b="1" dirty="0" smtClean="0"/>
              <a:t/>
            </a:r>
            <a:br>
              <a:rPr lang="sk-SK" b="1" dirty="0" smtClean="0"/>
            </a:br>
            <a:r>
              <a:rPr lang="sk-SK" b="1" dirty="0" smtClean="0"/>
              <a:t>na </a:t>
            </a:r>
            <a:r>
              <a:rPr lang="sk-SK" b="1" dirty="0"/>
              <a:t>programové obdobie 2014 – 2020, verzia 5.0</a:t>
            </a:r>
            <a:r>
              <a:rPr lang="sk-SK" dirty="0"/>
              <a:t> 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390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4. </a:t>
            </a:r>
            <a:r>
              <a:rPr lang="sk-SK" dirty="0"/>
              <a:t>Plán hodnotení OP </a:t>
            </a:r>
            <a:r>
              <a:rPr lang="sk-SK" dirty="0" err="1"/>
              <a:t>VaI</a:t>
            </a:r>
            <a:r>
              <a:rPr lang="sk-SK" dirty="0"/>
              <a:t> </a:t>
            </a:r>
            <a:r>
              <a:rPr lang="sk-SK" dirty="0" smtClean="0"/>
              <a:t>na </a:t>
            </a:r>
            <a:r>
              <a:rPr lang="sk-SK" dirty="0"/>
              <a:t>programové obdobie 2014 – 2020, verzia 5.0 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sk-SK" dirty="0"/>
              <a:t>Plán hodnotení </a:t>
            </a:r>
            <a:r>
              <a:rPr lang="sk-SK" dirty="0" err="1"/>
              <a:t>op</a:t>
            </a:r>
            <a:r>
              <a:rPr lang="sk-SK" dirty="0"/>
              <a:t> v</a:t>
            </a:r>
            <a:r>
              <a:rPr lang="sk-SK" cap="none" dirty="0"/>
              <a:t>a</a:t>
            </a:r>
            <a:r>
              <a:rPr lang="sk-SK" dirty="0"/>
              <a:t>i na programové obdobie 2014 – 2020 </a:t>
            </a:r>
            <a:r>
              <a:rPr lang="sk-SK" b="0" dirty="0"/>
              <a:t>(aktualizácia)</a:t>
            </a:r>
            <a:endParaRPr lang="pt-BR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b="1" dirty="0"/>
              <a:t>Obsah aktualizácie: </a:t>
            </a:r>
            <a:endParaRPr lang="sk-SK" dirty="0"/>
          </a:p>
          <a:p>
            <a:pPr marL="0" indent="0" algn="just">
              <a:buNone/>
            </a:pPr>
            <a:r>
              <a:rPr lang="sk-SK" dirty="0"/>
              <a:t>1.    Úprava Indikatívneho harmonogramu hodnotení (tabuľka č. 3):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úprava zamerania hodnotení č. 4, 13, 15;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úprava hodnotení NP - č. 6, 8, 9 a hodnotenia Finančných nástrojov č. 10;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vypustenie hodnotenia č. 7 NP „</a:t>
            </a:r>
            <a:r>
              <a:rPr lang="sk-SK" b="1" i="1" dirty="0"/>
              <a:t>Zvýšenie využívania ochrany práv duševného vlastníctva“</a:t>
            </a:r>
            <a:r>
              <a:rPr lang="sk-SK" dirty="0"/>
              <a:t> z dôvodu odstúpenia od implementácie NP a nahradenie hodnotením NP </a:t>
            </a:r>
            <a:r>
              <a:rPr lang="sk-SK" b="1" i="1" dirty="0"/>
              <a:t>„Podpora internacionalizácie MSP“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vypustenie hodnotenia č. 11 „</a:t>
            </a:r>
            <a:r>
              <a:rPr lang="sk-SK" b="1" i="1" dirty="0"/>
              <a:t>Hodnotenie vývoja MSP v Bratislavskom kraji</a:t>
            </a:r>
            <a:r>
              <a:rPr lang="sk-SK" dirty="0"/>
              <a:t>“ – téma vývoja MSP bude vyhodnotená v rámci hodnotenia dopadov (hodnotenie č.13)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vypustenie hodnotenia č. 12 </a:t>
            </a:r>
            <a:r>
              <a:rPr lang="sk-SK" b="1" dirty="0"/>
              <a:t>„</a:t>
            </a:r>
            <a:r>
              <a:rPr lang="sk-SK" b="1" i="1" dirty="0"/>
              <a:t>Hodnotenie účinnosti sociálnych inovácií“ - </a:t>
            </a:r>
            <a:r>
              <a:rPr lang="sk-SK" dirty="0"/>
              <a:t>v rámci OP </a:t>
            </a:r>
            <a:r>
              <a:rPr lang="sk-SK" dirty="0" err="1"/>
              <a:t>VaI</a:t>
            </a:r>
            <a:r>
              <a:rPr lang="sk-SK" dirty="0"/>
              <a:t> sa nejedná o systémovú podporu sociálnych inovácií, iba o pilotnú výzvu s nízkou alokáciou. </a:t>
            </a:r>
          </a:p>
          <a:p>
            <a:pPr marL="0" indent="0" algn="just">
              <a:buNone/>
            </a:pPr>
            <a:r>
              <a:rPr lang="sk-SK" dirty="0"/>
              <a:t>Ďalšie úpravy PH OP </a:t>
            </a:r>
            <a:r>
              <a:rPr lang="sk-SK" dirty="0" err="1"/>
              <a:t>VaI</a:t>
            </a:r>
            <a:r>
              <a:rPr lang="sk-SK" dirty="0"/>
              <a:t> v nadväznosti na úpravu tabuľky č. 3:</a:t>
            </a:r>
          </a:p>
          <a:p>
            <a:pPr marL="360363" indent="-360363">
              <a:buNone/>
            </a:pPr>
            <a:r>
              <a:rPr lang="sk-SK" i="1" dirty="0"/>
              <a:t>2</a:t>
            </a:r>
            <a:r>
              <a:rPr lang="sk-SK" i="1" dirty="0" smtClean="0"/>
              <a:t>.	</a:t>
            </a:r>
            <a:r>
              <a:rPr lang="sk-SK" dirty="0" smtClean="0"/>
              <a:t>úprava </a:t>
            </a:r>
            <a:r>
              <a:rPr lang="sk-SK" dirty="0"/>
              <a:t>Tabuľky č. 2 </a:t>
            </a:r>
            <a:r>
              <a:rPr lang="sk-SK" i="1" dirty="0"/>
              <a:t>„Oblasti hodnotenia“; </a:t>
            </a:r>
            <a:endParaRPr lang="sk-SK" dirty="0"/>
          </a:p>
          <a:p>
            <a:pPr marL="360363" indent="-360363" algn="just">
              <a:buNone/>
            </a:pPr>
            <a:r>
              <a:rPr lang="sk-SK" i="1" dirty="0"/>
              <a:t>3</a:t>
            </a:r>
            <a:r>
              <a:rPr lang="sk-SK" i="1" dirty="0" smtClean="0"/>
              <a:t>.	</a:t>
            </a:r>
            <a:r>
              <a:rPr lang="sk-SK" dirty="0" smtClean="0"/>
              <a:t>úprava </a:t>
            </a:r>
            <a:r>
              <a:rPr lang="sk-SK" dirty="0"/>
              <a:t>Tabuľky č</a:t>
            </a:r>
            <a:r>
              <a:rPr lang="sk-SK" dirty="0" smtClean="0"/>
              <a:t>. 4 </a:t>
            </a:r>
            <a:r>
              <a:rPr lang="sk-SK" i="1" dirty="0"/>
              <a:t>„Plánované hodnoty merateľných ukazovateľov vo vzťahu </a:t>
            </a:r>
            <a:br>
              <a:rPr lang="sk-SK" i="1" dirty="0"/>
            </a:br>
            <a:r>
              <a:rPr lang="sk-SK" i="1" dirty="0" smtClean="0"/>
              <a:t>k </a:t>
            </a:r>
            <a:r>
              <a:rPr lang="sk-SK" i="1" dirty="0"/>
              <a:t>špecifickým cieľom“.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971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96752"/>
            <a:ext cx="7924800" cy="1584176"/>
          </a:xfrm>
        </p:spPr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sk-SK" dirty="0"/>
              <a:t> </a:t>
            </a:r>
            <a:r>
              <a:rPr lang="sk-SK" b="1" dirty="0"/>
              <a:t>Informácia o aktuálnom stave implementácie OP </a:t>
            </a:r>
            <a:r>
              <a:rPr lang="sk-SK" b="1" dirty="0" err="1"/>
              <a:t>VaI</a:t>
            </a:r>
            <a:r>
              <a:rPr lang="sk-SK" b="1" dirty="0"/>
              <a:t> 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760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5. </a:t>
            </a:r>
            <a:r>
              <a:rPr lang="pt-BR" dirty="0"/>
              <a:t>Informácia o aktuálnom stave implementácie OP VaI</a:t>
            </a: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pt-BR" dirty="0"/>
              <a:t>Informácia o aktuálnom stave implementácie OP VaI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 smtClean="0"/>
              <a:t>Stav výziev a vyzvaní OP VaI k 10.10.2019</a:t>
            </a:r>
            <a:endParaRPr lang="sk-SK" b="1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60015"/>
            <a:ext cx="5280987" cy="3070200"/>
          </a:xfrm>
          <a:prstGeom prst="rect">
            <a:avLst/>
          </a:prstGeom>
        </p:spPr>
      </p:pic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394455"/>
              </p:ext>
            </p:extLst>
          </p:nvPr>
        </p:nvGraphicFramePr>
        <p:xfrm>
          <a:off x="6156176" y="1723440"/>
          <a:ext cx="2581274" cy="394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722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5. </a:t>
            </a:r>
            <a:r>
              <a:rPr lang="pt-BR" dirty="0"/>
              <a:t>Informácia o aktuálnom stave implementácie OP VaI</a:t>
            </a: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pt-BR" dirty="0"/>
              <a:t>Informácia o aktuálnom stave implementácie OP VaI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 smtClean="0"/>
              <a:t>Stav čerpania a kontrahovania OP VaI k 10.10.2019</a:t>
            </a:r>
            <a:endParaRPr lang="sk-SK" b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70024"/>
            <a:ext cx="7648100" cy="29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5. </a:t>
            </a:r>
            <a:r>
              <a:rPr lang="pt-BR" dirty="0"/>
              <a:t>Informácia o aktuálnom stave implementácie OP VaI</a:t>
            </a:r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/>
          <a:lstStyle/>
          <a:p>
            <a:r>
              <a:rPr lang="pt-BR" dirty="0"/>
              <a:t>Informácia o aktuálnom stave implementácie OP </a:t>
            </a:r>
            <a:r>
              <a:rPr lang="pt-BR" dirty="0" smtClean="0"/>
              <a:t>VaI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0" y="1772816"/>
            <a:ext cx="9144000" cy="5085184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67000">
                <a:schemeClr val="tx1">
                  <a:lumMod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99" y="1700808"/>
            <a:ext cx="8681401" cy="48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487341" y="2427684"/>
            <a:ext cx="4511278" cy="1001316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lnSpc>
                <a:spcPct val="114000"/>
              </a:lnSpc>
              <a:spcAft>
                <a:spcPts val="0"/>
              </a:spcAft>
              <a:defRPr/>
            </a:pPr>
            <a:r>
              <a:rPr lang="sk-SK" sz="2100" b="1" dirty="0" smtClean="0">
                <a:latin typeface="Arial Narrow" panose="020B0606020202030204" pitchFamily="34" charset="0"/>
              </a:rPr>
              <a:t>Finančná Implementácia</a:t>
            </a:r>
            <a:br>
              <a:rPr lang="sk-SK" sz="2100" b="1" dirty="0" smtClean="0">
                <a:latin typeface="Arial Narrow" panose="020B0606020202030204" pitchFamily="34" charset="0"/>
              </a:rPr>
            </a:br>
            <a:r>
              <a:rPr lang="sk-SK" sz="2100" b="1" dirty="0" smtClean="0">
                <a:latin typeface="Arial Narrow" panose="020B0606020202030204" pitchFamily="34" charset="0"/>
              </a:rPr>
              <a:t>operačného programu </a:t>
            </a:r>
            <a:br>
              <a:rPr lang="sk-SK" sz="2100" b="1" dirty="0" smtClean="0">
                <a:latin typeface="Arial Narrow" panose="020B0606020202030204" pitchFamily="34" charset="0"/>
              </a:rPr>
            </a:br>
            <a:r>
              <a:rPr lang="sk-SK" sz="2100" b="1" dirty="0" smtClean="0">
                <a:latin typeface="Arial Narrow" panose="020B0606020202030204" pitchFamily="34" charset="0"/>
              </a:rPr>
              <a:t>výskum a inovácie </a:t>
            </a:r>
            <a:endParaRPr lang="sk-SK" sz="2175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487341" y="4452937"/>
            <a:ext cx="4511278" cy="585788"/>
          </a:xfrm>
        </p:spPr>
        <p:txBody>
          <a:bodyPr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 smtClean="0"/>
              <a:t>15. Monitorovací výbor pre OP výskum a inovácie</a:t>
            </a:r>
            <a:endParaRPr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k-SK" dirty="0" smtClean="0"/>
              <a:t>15. Október 2019</a:t>
            </a:r>
            <a:endParaRPr dirty="0"/>
          </a:p>
        </p:txBody>
      </p:sp>
      <p:sp>
        <p:nvSpPr>
          <p:cNvPr id="4" name="BlokTextu 3"/>
          <p:cNvSpPr txBox="1"/>
          <p:nvPr/>
        </p:nvSpPr>
        <p:spPr>
          <a:xfrm>
            <a:off x="4049830" y="3571636"/>
            <a:ext cx="3386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4A3"/>
                </a:solidFill>
                <a:effectLst/>
                <a:uLnTx/>
                <a:uFillTx/>
                <a:latin typeface="Calibri" panose="020F0502020204030204"/>
              </a:rPr>
              <a:t>Pre</a:t>
            </a:r>
            <a:r>
              <a:rPr lang="sk-SK" dirty="0" err="1" smtClean="0">
                <a:solidFill>
                  <a:srgbClr val="0054A3"/>
                </a:solidFill>
                <a:latin typeface="Calibri" panose="020F0502020204030204"/>
              </a:rPr>
              <a:t>zentácia</a:t>
            </a:r>
            <a:r>
              <a:rPr lang="sk-SK" dirty="0" smtClean="0">
                <a:solidFill>
                  <a:srgbClr val="0054A3"/>
                </a:solidFill>
                <a:latin typeface="Calibri" panose="020F0502020204030204"/>
              </a:rPr>
              <a:t> Certifikačného orgánu</a:t>
            </a: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54A3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5617615"/>
            <a:ext cx="1304657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18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988840"/>
            <a:ext cx="7850832" cy="1008112"/>
          </a:xfrm>
        </p:spPr>
        <p:txBody>
          <a:bodyPr/>
          <a:lstStyle/>
          <a:p>
            <a:r>
              <a:rPr lang="pl-PL" sz="3200" b="1" dirty="0" smtClean="0"/>
              <a:t>6. </a:t>
            </a:r>
            <a:r>
              <a:rPr lang="sk-SK" b="1" dirty="0"/>
              <a:t>Rôzne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3568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 smtClean="0"/>
              <a:t>7. </a:t>
            </a:r>
            <a:r>
              <a:rPr lang="pl-PL" sz="2800" b="1" dirty="0"/>
              <a:t>Zhrnutie </a:t>
            </a:r>
            <a:r>
              <a:rPr lang="pl-PL" sz="2800" b="1" dirty="0" smtClean="0"/>
              <a:t>rokovania </a:t>
            </a:r>
            <a:r>
              <a:rPr lang="pl-PL" sz="2800" b="1" dirty="0"/>
              <a:t>a závery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523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72008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sk-SK" dirty="0" smtClean="0"/>
              <a:t>Uznesenie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532932" y="2276872"/>
            <a:ext cx="8075737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b="1" spc="30" dirty="0">
                <a:solidFill>
                  <a:srgbClr val="0070C0"/>
                </a:solidFill>
                <a:latin typeface="Century Gothic" panose="020B0502020202020204" pitchFamily="34" charset="0"/>
              </a:rPr>
              <a:t>Uznesenie</a:t>
            </a:r>
            <a:r>
              <a:rPr lang="sk-SK" b="1" spc="30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endParaRPr lang="sk-SK" b="1" spc="3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sk-SK" b="1" spc="3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sk-SK" b="1" spc="30" dirty="0">
                <a:solidFill>
                  <a:srgbClr val="0070C0"/>
                </a:solidFill>
                <a:latin typeface="Century Gothic" panose="020B0502020202020204" pitchFamily="34" charset="0"/>
              </a:rPr>
              <a:t>z 15. </a:t>
            </a:r>
            <a:r>
              <a:rPr lang="sk-SK" b="1" spc="3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rokovania</a:t>
            </a:r>
          </a:p>
          <a:p>
            <a:pPr algn="ctr"/>
            <a:r>
              <a:rPr lang="sk-SK" b="1" spc="3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endParaRPr lang="sk-SK" b="1" spc="3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sk-SK" b="1" spc="30" dirty="0">
                <a:solidFill>
                  <a:srgbClr val="0070C0"/>
                </a:solidFill>
                <a:latin typeface="Century Gothic" panose="020B0502020202020204" pitchFamily="34" charset="0"/>
              </a:rPr>
              <a:t>Monitorovacieho výboru pre operačný program Výskum a </a:t>
            </a:r>
            <a:r>
              <a:rPr lang="sk-SK" b="1" spc="3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inovácie</a:t>
            </a:r>
          </a:p>
          <a:p>
            <a:pPr algn="ctr"/>
            <a:endParaRPr lang="sk-SK" b="1" spc="30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sk-SK" b="1" spc="3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sk-SK" b="1" spc="3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15. </a:t>
            </a:r>
            <a:r>
              <a:rPr lang="sk-SK" b="1" spc="30" dirty="0">
                <a:solidFill>
                  <a:srgbClr val="0070C0"/>
                </a:solidFill>
                <a:latin typeface="Century Gothic" panose="020B0502020202020204" pitchFamily="34" charset="0"/>
              </a:rPr>
              <a:t>o</a:t>
            </a:r>
            <a:r>
              <a:rPr lang="sk-SK" b="1" spc="3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któbra 2019</a:t>
            </a:r>
            <a:endParaRPr lang="sk-SK" b="1" spc="3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sk-SK" dirty="0" smtClean="0">
                <a:solidFill>
                  <a:srgbClr val="0070C0"/>
                </a:solidFill>
              </a:rPr>
              <a:t>  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8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0" y="-26641"/>
            <a:ext cx="787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58440" y="908720"/>
            <a:ext cx="7772400" cy="2592288"/>
          </a:xfrm>
        </p:spPr>
        <p:txBody>
          <a:bodyPr/>
          <a:lstStyle/>
          <a:p>
            <a: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 Rokovanie </a:t>
            </a:r>
            <a:b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MONITOROVACIEHO VÝBORU </a:t>
            </a:r>
            <a:r>
              <a:rPr lang="sk-SK" sz="1600" b="1" dirty="0" smtClean="0">
                <a:latin typeface="Century Gothic" panose="020B0502020202020204" pitchFamily="34" charset="0"/>
              </a:rPr>
              <a:t/>
            </a:r>
            <a:br>
              <a:rPr lang="sk-SK" sz="1600" b="1" dirty="0" smtClean="0">
                <a:latin typeface="Century Gothic" panose="020B0502020202020204" pitchFamily="34" charset="0"/>
              </a:rPr>
            </a:br>
            <a:r>
              <a:rPr lang="sk-SK" sz="1400" cap="none" dirty="0" smtClean="0"/>
              <a:t>pre operačný program Výskum a inovácie (MV OP VaI)</a:t>
            </a:r>
            <a:br>
              <a:rPr lang="sk-SK" sz="1400" cap="none" dirty="0" smtClean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 smtClean="0"/>
              <a:t/>
            </a:r>
            <a:br>
              <a:rPr lang="sk-SK" sz="1400" cap="none" dirty="0" smtClean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 smtClean="0"/>
              <a:t/>
            </a:r>
            <a:br>
              <a:rPr lang="sk-SK" sz="1400" cap="none" dirty="0" smtClean="0"/>
            </a:br>
            <a:r>
              <a:rPr lang="sk-SK" sz="2600" cap="none" dirty="0" smtClean="0"/>
              <a:t>ĎAKUJEME ZA POZORNOSŤ !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8064896" cy="42484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2000" b="1" dirty="0" smtClean="0"/>
              <a:t>Sekretariát Monitorovacieho výboru pre OP </a:t>
            </a:r>
            <a:r>
              <a:rPr lang="sk-SK" sz="2000" b="1" dirty="0" err="1" smtClean="0"/>
              <a:t>VaI</a:t>
            </a:r>
            <a:endParaRPr lang="sk-SK" sz="2000" b="1" dirty="0" smtClean="0"/>
          </a:p>
          <a:p>
            <a:pPr marL="0" indent="0" algn="ctr">
              <a:buNone/>
            </a:pPr>
            <a:r>
              <a:rPr lang="sk-SK" sz="2000" dirty="0" smtClean="0"/>
              <a:t>Sekcia štrukturálnych fondov EÚ </a:t>
            </a:r>
            <a:r>
              <a:rPr lang="sk-SK" sz="2000" dirty="0" err="1" smtClean="0"/>
              <a:t>MŠVVaŠ</a:t>
            </a:r>
            <a:r>
              <a:rPr lang="sk-SK" sz="2000" dirty="0" smtClean="0"/>
              <a:t> SR</a:t>
            </a:r>
          </a:p>
          <a:p>
            <a:endParaRPr lang="sk-SK" sz="2000" dirty="0" smtClean="0"/>
          </a:p>
          <a:p>
            <a:pPr marL="0" indent="0" algn="ctr">
              <a:buNone/>
            </a:pPr>
            <a:r>
              <a:rPr lang="sk-SK" sz="2000" b="1" u="sng" dirty="0" smtClean="0"/>
              <a:t>opvai@minedu.sk</a:t>
            </a:r>
          </a:p>
          <a:p>
            <a:pPr marL="0" indent="0" algn="ctr">
              <a:buNone/>
            </a:pPr>
            <a:r>
              <a:rPr lang="sk-SK" sz="2000" b="1" dirty="0"/>
              <a:t>sekretariat.ssfeu@minedu.sk</a:t>
            </a:r>
          </a:p>
          <a:p>
            <a:pPr marL="0" indent="0" algn="ctr">
              <a:buNone/>
            </a:pPr>
            <a:r>
              <a:rPr lang="sk-SK" sz="2000" b="1" dirty="0" smtClean="0"/>
              <a:t>02/59 374 561</a:t>
            </a:r>
            <a:r>
              <a:rPr lang="sk-SK" sz="2000" dirty="0" smtClean="0"/>
              <a:t> 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21253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87D6DB17EF20488219505173AAB5A4" ma:contentTypeVersion="0" ma:contentTypeDescription="Umožňuje vytvoriť nový dokument." ma:contentTypeScope="" ma:versionID="877e120c5ef138d245747bc68b5c90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325018-C01B-4F60-9A09-2E98C6E60CCB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C92A4BF-E810-4107-A05C-5FED6D9C3D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7965EF-8259-481E-B44A-7DB8A7BEF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13938</TotalTime>
  <Words>911</Words>
  <Application>Microsoft Office PowerPoint</Application>
  <PresentationFormat>Prezentácia na obrazovke (4:3)</PresentationFormat>
  <Paragraphs>121</Paragraphs>
  <Slides>21</Slides>
  <Notes>4</Notes>
  <HiddenSlides>0</HiddenSlides>
  <MMClips>0</MMClips>
  <ScaleCrop>false</ScaleCrop>
  <HeadingPairs>
    <vt:vector size="8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33" baseType="lpstr">
      <vt:lpstr>MS PGothic</vt:lpstr>
      <vt:lpstr>Arial</vt:lpstr>
      <vt:lpstr>Arial Narrow</vt:lpstr>
      <vt:lpstr>Calibri</vt:lpstr>
      <vt:lpstr>Calibri Light</vt:lpstr>
      <vt:lpstr>Century Gothic</vt:lpstr>
      <vt:lpstr>Courier New</vt:lpstr>
      <vt:lpstr>Symbol</vt:lpstr>
      <vt:lpstr>Wingdings</vt:lpstr>
      <vt:lpstr>Horizont</vt:lpstr>
      <vt:lpstr>Motív Office</vt:lpstr>
      <vt:lpstr>AcroExch.Document.7</vt:lpstr>
      <vt:lpstr>15. Rokovanie   MONITOROVACIEHO VÝBORU   pre operačný program Výskum a inovácie (MV OP VaI)  </vt:lpstr>
      <vt:lpstr>Program rokovania</vt:lpstr>
      <vt:lpstr>2. Zmena Štatútu MV OP VaI </vt:lpstr>
      <vt:lpstr>Dodatok č. 7  Štatútu MV OP VaI</vt:lpstr>
      <vt:lpstr>3. Revízia Operačného programu Výskum a inovácie, verzia 7.0 </vt:lpstr>
      <vt:lpstr>Východiská zmeny OP VaI</vt:lpstr>
      <vt:lpstr>Rozsah zmeny OP VaI</vt:lpstr>
      <vt:lpstr>Vykonané úpravy programového dokumentu</vt:lpstr>
      <vt:lpstr>Proces zmeny OP VaI</vt:lpstr>
      <vt:lpstr>4.  Plán hodnotení OP VaI  na programové obdobie 2014 – 2020, verzia 5.0 </vt:lpstr>
      <vt:lpstr>Plán hodnotení op vai na programové obdobie 2014 – 2020 (aktualizácia)</vt:lpstr>
      <vt:lpstr>5.  Informácia o aktuálnom stave implementácie OP VaI </vt:lpstr>
      <vt:lpstr>Informácia o aktuálnom stave implementácie OP VaI</vt:lpstr>
      <vt:lpstr>Informácia o aktuálnom stave implementácie OP VaI</vt:lpstr>
      <vt:lpstr>Informácia o aktuálnom stave implementácie OP VaI</vt:lpstr>
      <vt:lpstr>Finančná Implementácia operačného programu  výskum a inovácie </vt:lpstr>
      <vt:lpstr>6. Rôzne </vt:lpstr>
      <vt:lpstr>7. Zhrnutie rokovania a závery</vt:lpstr>
      <vt:lpstr>Uznesenie</vt:lpstr>
      <vt:lpstr>15. Rokovanie  MONITOROVACIEHO VÝBORU  pre operačný program Výskum a inovácie (MV OP VaI)     ĎAKUJEME ZA POZORNOSŤ !  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Draková Silvia</dc:creator>
  <cp:lastModifiedBy>Pitoňák Daniel</cp:lastModifiedBy>
  <cp:revision>729</cp:revision>
  <cp:lastPrinted>2019-06-24T08:42:24Z</cp:lastPrinted>
  <dcterms:created xsi:type="dcterms:W3CDTF">2017-05-11T09:06:09Z</dcterms:created>
  <dcterms:modified xsi:type="dcterms:W3CDTF">2019-10-15T10:19:31Z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0x0101005487D6DB17EF20488219505173AAB5A4</vt:lpwstr>
  </property>
</Properties>
</file>