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698" r:id="rId5"/>
  </p:sldMasterIdLst>
  <p:notesMasterIdLst>
    <p:notesMasterId r:id="rId53"/>
  </p:notesMasterIdLst>
  <p:handoutMasterIdLst>
    <p:handoutMasterId r:id="rId54"/>
  </p:handoutMasterIdLst>
  <p:sldIdLst>
    <p:sldId id="256" r:id="rId6"/>
    <p:sldId id="411" r:id="rId7"/>
    <p:sldId id="263" r:id="rId8"/>
    <p:sldId id="434" r:id="rId9"/>
    <p:sldId id="443" r:id="rId10"/>
    <p:sldId id="386" r:id="rId11"/>
    <p:sldId id="442" r:id="rId12"/>
    <p:sldId id="444" r:id="rId13"/>
    <p:sldId id="459" r:id="rId14"/>
    <p:sldId id="435" r:id="rId15"/>
    <p:sldId id="450" r:id="rId16"/>
    <p:sldId id="449" r:id="rId17"/>
    <p:sldId id="469" r:id="rId18"/>
    <p:sldId id="470" r:id="rId19"/>
    <p:sldId id="394" r:id="rId20"/>
    <p:sldId id="460" r:id="rId21"/>
    <p:sldId id="461" r:id="rId22"/>
    <p:sldId id="462" r:id="rId23"/>
    <p:sldId id="463" r:id="rId24"/>
    <p:sldId id="464" r:id="rId25"/>
    <p:sldId id="465" r:id="rId26"/>
    <p:sldId id="466" r:id="rId27"/>
    <p:sldId id="467" r:id="rId28"/>
    <p:sldId id="468" r:id="rId29"/>
    <p:sldId id="453" r:id="rId30"/>
    <p:sldId id="472" r:id="rId31"/>
    <p:sldId id="473" r:id="rId32"/>
    <p:sldId id="482" r:id="rId33"/>
    <p:sldId id="475" r:id="rId34"/>
    <p:sldId id="483" r:id="rId35"/>
    <p:sldId id="476" r:id="rId36"/>
    <p:sldId id="477" r:id="rId37"/>
    <p:sldId id="490" r:id="rId38"/>
    <p:sldId id="479" r:id="rId39"/>
    <p:sldId id="487" r:id="rId40"/>
    <p:sldId id="488" r:id="rId41"/>
    <p:sldId id="489" r:id="rId42"/>
    <p:sldId id="495" r:id="rId43"/>
    <p:sldId id="494" r:id="rId44"/>
    <p:sldId id="455" r:id="rId45"/>
    <p:sldId id="458" r:id="rId46"/>
    <p:sldId id="457" r:id="rId47"/>
    <p:sldId id="451" r:id="rId48"/>
    <p:sldId id="471" r:id="rId49"/>
    <p:sldId id="376" r:id="rId50"/>
    <p:sldId id="371" r:id="rId51"/>
    <p:sldId id="446" r:id="rId52"/>
  </p:sldIdLst>
  <p:sldSz cx="9144000" cy="6858000" type="screen4x3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4D9F7030-BD5D-444A-A1C9-FAAE3DCB974E}">
          <p14:sldIdLst>
            <p14:sldId id="256"/>
            <p14:sldId id="411"/>
            <p14:sldId id="263"/>
            <p14:sldId id="434"/>
            <p14:sldId id="443"/>
            <p14:sldId id="386"/>
            <p14:sldId id="442"/>
            <p14:sldId id="444"/>
            <p14:sldId id="459"/>
            <p14:sldId id="435"/>
            <p14:sldId id="450"/>
            <p14:sldId id="449"/>
            <p14:sldId id="469"/>
            <p14:sldId id="470"/>
            <p14:sldId id="394"/>
            <p14:sldId id="460"/>
            <p14:sldId id="461"/>
            <p14:sldId id="462"/>
            <p14:sldId id="463"/>
            <p14:sldId id="464"/>
            <p14:sldId id="465"/>
            <p14:sldId id="466"/>
            <p14:sldId id="467"/>
            <p14:sldId id="468"/>
            <p14:sldId id="453"/>
            <p14:sldId id="472"/>
            <p14:sldId id="473"/>
            <p14:sldId id="482"/>
            <p14:sldId id="475"/>
            <p14:sldId id="483"/>
            <p14:sldId id="476"/>
            <p14:sldId id="477"/>
            <p14:sldId id="490"/>
            <p14:sldId id="479"/>
            <p14:sldId id="487"/>
            <p14:sldId id="488"/>
            <p14:sldId id="489"/>
            <p14:sldId id="495"/>
            <p14:sldId id="494"/>
            <p14:sldId id="455"/>
            <p14:sldId id="458"/>
            <p14:sldId id="457"/>
            <p14:sldId id="451"/>
            <p14:sldId id="471"/>
            <p14:sldId id="376"/>
            <p14:sldId id="371"/>
            <p14:sldId id="4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lvia Draková" initials="SD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B6"/>
    <a:srgbClr val="008000"/>
    <a:srgbClr val="F38B3C"/>
    <a:srgbClr val="67B346"/>
    <a:srgbClr val="E7F3E1"/>
    <a:srgbClr val="C9E5BD"/>
    <a:srgbClr val="4E8735"/>
    <a:srgbClr val="44762E"/>
    <a:srgbClr val="9BCF83"/>
    <a:srgbClr val="C1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redný štýl 4 - zvýrazneni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Stredný štýl 3 - zvýrazneni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Bez štýlu, bez mrie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41" autoAdjust="0"/>
    <p:restoredTop sz="93836" autoAdjust="0"/>
  </p:normalViewPr>
  <p:slideViewPr>
    <p:cSldViewPr>
      <p:cViewPr varScale="1">
        <p:scale>
          <a:sx n="104" d="100"/>
          <a:sy n="104" d="100"/>
        </p:scale>
        <p:origin x="1572" y="114"/>
      </p:cViewPr>
      <p:guideLst>
        <p:guide orient="horz" pos="2432"/>
        <p:guide pos="2880"/>
      </p:guideLst>
    </p:cSldViewPr>
  </p:slideViewPr>
  <p:outlineViewPr>
    <p:cViewPr>
      <p:scale>
        <a:sx n="33" d="100"/>
        <a:sy n="33" d="100"/>
      </p:scale>
      <p:origin x="0" y="412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44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commentAuthors" Target="comment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AADA0-950C-407F-AD63-D0310CEBB8D7}" type="datetimeFigureOut">
              <a:rPr lang="sk-SK" smtClean="0"/>
              <a:t>25. 4. 2019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AB6D1-5870-4071-9474-EA60641CAA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08673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CFAEB-53E6-4927-998A-6650F4FC0040}" type="datetimeFigureOut">
              <a:rPr lang="sk-SK" smtClean="0"/>
              <a:t>25. 4. 2019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4E59E-6C78-4A70-A441-5BB517DDF0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00249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5418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C343A7-5109-478B-AEC0-816ACE6E7835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506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C343A7-5109-478B-AEC0-816ACE6E7835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674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C343A7-5109-478B-AEC0-816ACE6E7835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99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C343A7-5109-478B-AEC0-816ACE6E7835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029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C343A7-5109-478B-AEC0-816ACE6E7835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6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DB1C-EF25-4D0C-982A-CC01C720C01C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dirty="0" smtClean="0"/>
              <a:t>Upravte štýl predlohy podnadpisov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65920"/>
            <a:ext cx="79248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48504-F10A-4F88-99B6-A60898DE92C3}" type="datetime1">
              <a:rPr lang="sk-SK" smtClean="0"/>
              <a:t>25. 4. 2019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pic>
        <p:nvPicPr>
          <p:cNvPr id="6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-603448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bg>
      <p:bgPr>
        <a:gradFill>
          <a:gsLst>
            <a:gs pos="0">
              <a:schemeClr val="tx1"/>
            </a:gs>
            <a:gs pos="58000">
              <a:schemeClr val="tx1"/>
            </a:gs>
            <a:gs pos="100000">
              <a:schemeClr val="tx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textu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60648"/>
          </a:xfrm>
          <a:noFill/>
          <a:effectLst/>
        </p:spPr>
        <p:txBody>
          <a:bodyPr vert="horz" anchor="ctr" anchorCtr="0">
            <a:noAutofit/>
          </a:bodyPr>
          <a:lstStyle>
            <a:lvl1pPr marL="0" indent="0" algn="ctr">
              <a:buNone/>
              <a:tabLst>
                <a:tab pos="3403600" algn="l"/>
              </a:tabLst>
              <a:defRPr sz="1200" b="1">
                <a:solidFill>
                  <a:srgbClr val="006EB6"/>
                </a:solidFill>
              </a:defRPr>
            </a:lvl1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10" name="Obdĺžnik 9"/>
          <p:cNvSpPr/>
          <p:nvPr userDrawn="1"/>
        </p:nvSpPr>
        <p:spPr>
          <a:xfrm>
            <a:off x="0" y="260648"/>
            <a:ext cx="9144000" cy="1224136"/>
          </a:xfrm>
          <a:prstGeom prst="rect">
            <a:avLst/>
          </a:prstGeom>
          <a:solidFill>
            <a:srgbClr val="006EB6"/>
          </a:solidFill>
          <a:ln>
            <a:noFill/>
          </a:ln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 anchor="ctr" anchorCtr="0"/>
          <a:lstStyle>
            <a:lvl1pPr algn="ctr"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12E7-D5DC-40DC-9C67-0A11E02BA155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772816"/>
            <a:ext cx="7924800" cy="3744416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06613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12E7-D5DC-40DC-9C67-0A11E02BA155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16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B9B9-7E41-46D9-AB16-ADF84362F6E9}" type="datetime1">
              <a:rPr lang="sk-SK" smtClean="0"/>
              <a:t>25. 4. 2019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1700" b="1" i="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1700" b="1" i="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307-BF2E-4735-BC04-02AC95FBFDFF}" type="datetime1">
              <a:rPr lang="sk-SK" smtClean="0"/>
              <a:t>25. 4. 2019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3233-02E4-4C0E-8625-9D13564943A1}" type="datetime1">
              <a:rPr lang="sk-SK" smtClean="0"/>
              <a:t>25. 4. 2019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ctr">
              <a:defRPr sz="1800" b="1" i="0" cap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F680-6439-4BEF-89EE-4D9BB979948B}" type="datetime1">
              <a:rPr lang="sk-SK" smtClean="0"/>
              <a:t>25. 4. 2019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ctr">
              <a:defRPr sz="1800" b="1" i="0" cap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E5DF-25F7-45C6-82B9-4472E29C3985}" type="datetime1">
              <a:rPr lang="sk-SK" smtClean="0"/>
              <a:t>25. 4. 2019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92BF0-ED4E-4096-97C0-89CB97137EED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33CEC-27CB-4240-910A-3FA572F372C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6743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B7D56-EAD4-42AB-9759-E02B533A05F0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06FC8-E320-443E-8355-7A853A8BAC0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6342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284D5-A16E-4747-9498-33EEA2E2DA30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439C9-6033-4F13-B187-242549BF2C4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7237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06096-44A1-4D72-AB81-8B03E936EF06}" type="datetime1">
              <a:rPr lang="sk-SK" smtClean="0"/>
              <a:t>25. 4. 2019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9F26E-3485-408E-B00C-498EDA0B5FD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2051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A9AE9-61AF-45F0-8056-D02A9901680F}" type="datetime1">
              <a:rPr lang="sk-SK" smtClean="0"/>
              <a:t>25. 4. 2019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695DD-CE5D-4F08-9852-6B5EDA4EF2F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5506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4462E-257C-4CC0-A1FA-6DC620F52282}" type="datetime1">
              <a:rPr lang="sk-SK" smtClean="0"/>
              <a:t>25. 4. 2019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21214-E217-4421-B08B-02841F7F0A3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1961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7A97C-02E9-430F-BEE8-EA8578830884}" type="datetime1">
              <a:rPr lang="sk-SK" smtClean="0"/>
              <a:t>25. 4. 2019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DA5C0-3C22-4F13-9313-4F0EB2C1252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1533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C5320-8C97-4823-9258-51DA4DB2926D}" type="datetime1">
              <a:rPr lang="sk-SK" smtClean="0"/>
              <a:t>25. 4. 2019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FA543-1DE1-41BE-BD96-FDCF96E289C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8352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2242E-A68F-46D3-8779-71F6A213CFBD}" type="datetime1">
              <a:rPr lang="sk-SK" smtClean="0"/>
              <a:t>25. 4. 2019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0325D-32BF-4193-963D-02DAEDEE378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5019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911D8-4854-43B4-99F0-EA60820CEF0B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CD674-C38A-4501-A935-D36C32927CA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6403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4AAEE-7903-4798-9502-51336C32D756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455EC-A514-44C7-8952-DC130D1D97E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698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jpe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EB6"/>
            </a:gs>
            <a:gs pos="31000">
              <a:srgbClr val="006EB6"/>
            </a:gs>
            <a:gs pos="100000">
              <a:srgbClr val="006EB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346090F-141F-47A8-85C8-BD80A6A8C837}" type="datetime1">
              <a:rPr lang="sk-SK" smtClean="0"/>
              <a:t>25. 4. 2019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440" y="0"/>
            <a:ext cx="580378" cy="792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B24EB614-BF0A-4A64-ADA2-DE63AAD7B074}" type="slidenum">
              <a:rPr lang="sk-SK" smtClean="0"/>
              <a:pPr/>
              <a:t>‹#›</a:t>
            </a:fld>
            <a:endParaRPr lang="sk-SK" dirty="0"/>
          </a:p>
        </p:txBody>
      </p:sp>
      <p:grpSp>
        <p:nvGrpSpPr>
          <p:cNvPr id="7" name="Skupina 6"/>
          <p:cNvGrpSpPr/>
          <p:nvPr userDrawn="1"/>
        </p:nvGrpSpPr>
        <p:grpSpPr>
          <a:xfrm>
            <a:off x="0" y="5661248"/>
            <a:ext cx="9144000" cy="1196752"/>
            <a:chOff x="0" y="5661248"/>
            <a:chExt cx="9144000" cy="1196752"/>
          </a:xfrm>
          <a:solidFill>
            <a:schemeClr val="tx1"/>
          </a:solidFill>
        </p:grpSpPr>
        <p:sp>
          <p:nvSpPr>
            <p:cNvPr id="8" name="Obdĺžnik 7"/>
            <p:cNvSpPr/>
            <p:nvPr/>
          </p:nvSpPr>
          <p:spPr>
            <a:xfrm>
              <a:off x="0" y="5661248"/>
              <a:ext cx="9144000" cy="119675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grpSp>
          <p:nvGrpSpPr>
            <p:cNvPr id="9" name="Skupina 8"/>
            <p:cNvGrpSpPr/>
            <p:nvPr/>
          </p:nvGrpSpPr>
          <p:grpSpPr>
            <a:xfrm>
              <a:off x="611560" y="5877272"/>
              <a:ext cx="7956550" cy="768350"/>
              <a:chOff x="628650" y="6040438"/>
              <a:chExt cx="7956550" cy="768350"/>
            </a:xfrm>
            <a:grpFill/>
          </p:grpSpPr>
          <p:pic>
            <p:nvPicPr>
              <p:cNvPr id="10" name="Obrázok 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650" y="6040438"/>
                <a:ext cx="860425" cy="76835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1" name="Obrázok 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4375" y="6105525"/>
                <a:ext cx="1577975" cy="58737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2" name="Obrázok 7" descr="C:\Users\kurucova\AppData\Local\Microsoft\Windows\INetCache\Content.Outlook\QHOJ63UD\Ministerstvo hospodarstva SR.pn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8938" y="6232525"/>
                <a:ext cx="1462087" cy="3556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3" name="Obrázok 9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3150" y="6221413"/>
                <a:ext cx="116205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4" name="Obrázok 1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263" y="6119813"/>
                <a:ext cx="1019175" cy="558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90" r:id="rId2"/>
    <p:sldLayoutId id="2147483686" r:id="rId3"/>
    <p:sldLayoutId id="2147483697" r:id="rId4"/>
    <p:sldLayoutId id="2147483688" r:id="rId5"/>
    <p:sldLayoutId id="2147483689" r:id="rId6"/>
    <p:sldLayoutId id="2147483691" r:id="rId7"/>
    <p:sldLayoutId id="2147483692" r:id="rId8"/>
    <p:sldLayoutId id="2147483693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D6806A-71CC-4054-B45F-E8CAEE9266AA}" type="datetime1">
              <a:rPr lang="sk-SK" smtClean="0"/>
              <a:t>25. 4. 2019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3E5F06-8913-4B54-9138-45AE85E68A3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6482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vai.sk/hodnotenie/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3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hyperlink" Target="http://www.opvai.sk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4.jpe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info@vyskumnaagentura.sk" TargetMode="External"/><Relationship Id="rId5" Type="http://schemas.openxmlformats.org/officeDocument/2006/relationships/hyperlink" Target="http://www.opvai.sk/" TargetMode="External"/><Relationship Id="rId4" Type="http://schemas.openxmlformats.org/officeDocument/2006/relationships/hyperlink" Target="mailto:opvai@minedu.sk" TargetMode="External"/><Relationship Id="rId9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eg"/><Relationship Id="rId5" Type="http://schemas.openxmlformats.org/officeDocument/2006/relationships/image" Target="../media/image22.jpg"/><Relationship Id="rId10" Type="http://schemas.openxmlformats.org/officeDocument/2006/relationships/image" Target="../media/image23.jpg"/><Relationship Id="rId4" Type="http://schemas.openxmlformats.org/officeDocument/2006/relationships/image" Target="../media/image21.jpg"/><Relationship Id="rId9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4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4.jpeg"/><Relationship Id="rId9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jpg"/><Relationship Id="rId7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7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g"/><Relationship Id="rId9" Type="http://schemas.openxmlformats.org/officeDocument/2006/relationships/image" Target="../media/image1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it.surveymonkey.com/r/RIS3survey" TargetMode="Externa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592288"/>
          </a:xfrm>
        </p:spPr>
        <p:txBody>
          <a:bodyPr/>
          <a:lstStyle/>
          <a:p>
            <a:r>
              <a:rPr lang="sk-SK" sz="2800" dirty="0" smtClean="0"/>
              <a:t>13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Rokovanie  </a:t>
            </a:r>
            <a:b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MONITOROVACIEHO VÝBORU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sk-SK" sz="2000" cap="none" dirty="0" smtClean="0">
                <a:latin typeface="Century Gothic" panose="020B0502020202020204" pitchFamily="34" charset="0"/>
              </a:rPr>
              <a:t>pre operačný progra</a:t>
            </a:r>
            <a:r>
              <a:rPr lang="sk-SK" sz="2000" cap="none" dirty="0" smtClean="0"/>
              <a:t>m Výskum a inovácie (MV OP VaI)</a:t>
            </a:r>
            <a:r>
              <a:rPr lang="sk-SK" sz="2000" cap="none" dirty="0" smtClean="0">
                <a:latin typeface="Century Gothic" panose="020B0502020202020204" pitchFamily="34" charset="0"/>
              </a:rPr>
              <a:t>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258763" y="4860449"/>
            <a:ext cx="8664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sk-SK" altLang="sk-SK" sz="1600" dirty="0" smtClean="0">
                <a:latin typeface="Century Gothic" pitchFamily="34" charset="0"/>
              </a:rPr>
              <a:t>29. 04. 2019</a:t>
            </a:r>
            <a:endParaRPr lang="sk-SK" altLang="sk-SK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5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16737"/>
            <a:ext cx="7924800" cy="634082"/>
          </a:xfrm>
        </p:spPr>
        <p:txBody>
          <a:bodyPr/>
          <a:lstStyle/>
          <a:p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>
          <a:xfrm>
            <a:off x="1115616" y="635903"/>
            <a:ext cx="7128792" cy="482453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sk-SK" sz="1600" b="1" dirty="0" smtClean="0"/>
              <a:t>Úvod</a:t>
            </a:r>
          </a:p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sk-SK" sz="1600" b="1" dirty="0" smtClean="0"/>
              <a:t>Zmena </a:t>
            </a:r>
            <a:r>
              <a:rPr lang="sk-SK" sz="1600" b="1" dirty="0"/>
              <a:t>Štatútu a Rokovacieho poriadku Monitorovacieho </a:t>
            </a:r>
            <a:r>
              <a:rPr lang="sk-SK" sz="1600" b="1" dirty="0" smtClean="0"/>
              <a:t>výboru pre </a:t>
            </a:r>
            <a:r>
              <a:rPr lang="sk-SK" sz="1600" b="1" dirty="0"/>
              <a:t>OP </a:t>
            </a:r>
            <a:r>
              <a:rPr lang="sk-SK" sz="1600" b="1" dirty="0" err="1"/>
              <a:t>VaI</a:t>
            </a:r>
            <a:r>
              <a:rPr lang="sk-SK" sz="1600" b="1" dirty="0"/>
              <a:t> </a:t>
            </a:r>
            <a:r>
              <a:rPr lang="sk-SK" sz="1600" i="1" dirty="0" smtClean="0"/>
              <a:t>–</a:t>
            </a:r>
            <a:r>
              <a:rPr lang="sk-SK" sz="1600" b="1" dirty="0" smtClean="0"/>
              <a:t> </a:t>
            </a:r>
            <a:r>
              <a:rPr lang="sk-SK" sz="1600" i="1" dirty="0">
                <a:solidFill>
                  <a:srgbClr val="F38B3C"/>
                </a:solidFill>
              </a:rPr>
              <a:t>na </a:t>
            </a:r>
            <a:r>
              <a:rPr lang="sk-SK" sz="1600" i="1" dirty="0" smtClean="0">
                <a:solidFill>
                  <a:srgbClr val="F38B3C"/>
                </a:solidFill>
              </a:rPr>
              <a:t>schválenie</a:t>
            </a:r>
          </a:p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sk-SK" sz="1600" b="1" dirty="0" smtClean="0"/>
              <a:t>Revízia </a:t>
            </a:r>
            <a:r>
              <a:rPr lang="sk-SK" sz="1600" b="1" dirty="0"/>
              <a:t>Operačného programu Výskum a inovácie, verzia </a:t>
            </a:r>
            <a:r>
              <a:rPr lang="sk-SK" sz="1600" b="1" dirty="0" smtClean="0"/>
              <a:t>6.0 </a:t>
            </a:r>
            <a:r>
              <a:rPr lang="sk-SK" sz="1600" i="1" dirty="0" smtClean="0"/>
              <a:t>–</a:t>
            </a:r>
            <a:r>
              <a:rPr lang="sk-SK" sz="1600" b="1" dirty="0" smtClean="0"/>
              <a:t> </a:t>
            </a:r>
            <a:r>
              <a:rPr lang="sk-SK" sz="1600" i="1" dirty="0">
                <a:solidFill>
                  <a:srgbClr val="F38B3C"/>
                </a:solidFill>
              </a:rPr>
              <a:t>na </a:t>
            </a:r>
            <a:r>
              <a:rPr lang="sk-SK" sz="1600" i="1" dirty="0" smtClean="0">
                <a:solidFill>
                  <a:srgbClr val="F38B3C"/>
                </a:solidFill>
              </a:rPr>
              <a:t>schválenie</a:t>
            </a:r>
          </a:p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sk-SK" sz="1600" b="1" dirty="0" smtClean="0"/>
              <a:t>Komunikačná </a:t>
            </a:r>
            <a:r>
              <a:rPr lang="sk-SK" sz="1600" b="1" dirty="0"/>
              <a:t>stratégia operačného programu Výskum a inovácie  </a:t>
            </a:r>
            <a:r>
              <a:rPr lang="sk-SK" sz="1600" dirty="0"/>
              <a:t>– </a:t>
            </a:r>
            <a:r>
              <a:rPr lang="sk-SK" sz="1600" dirty="0">
                <a:solidFill>
                  <a:srgbClr val="F38B3C"/>
                </a:solidFill>
              </a:rPr>
              <a:t>na schválenie</a:t>
            </a:r>
          </a:p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sk-SK" sz="1600" b="1" dirty="0"/>
              <a:t>Financovanie operácií mimo programového územia v zmysle čl. 70 (2) všeobecného nariadenia v rámci výzvy implementovanej v gescii MH SR zameranej na podporu vzniku a činnosti </a:t>
            </a:r>
            <a:r>
              <a:rPr lang="sk-SK" sz="1600" b="1" dirty="0" err="1"/>
              <a:t>technologicko</a:t>
            </a:r>
            <a:r>
              <a:rPr lang="sk-SK" sz="1600" b="1" dirty="0"/>
              <a:t> - inovačných platforiem </a:t>
            </a:r>
            <a:r>
              <a:rPr lang="sk-SK" sz="1600" dirty="0"/>
              <a:t>–</a:t>
            </a:r>
            <a:r>
              <a:rPr lang="sk-SK" sz="1600" dirty="0">
                <a:solidFill>
                  <a:srgbClr val="FF0000"/>
                </a:solidFill>
              </a:rPr>
              <a:t> </a:t>
            </a:r>
            <a:r>
              <a:rPr lang="sk-SK" sz="1600" dirty="0">
                <a:solidFill>
                  <a:srgbClr val="F38B3C"/>
                </a:solidFill>
              </a:rPr>
              <a:t>na </a:t>
            </a:r>
            <a:r>
              <a:rPr lang="sk-SK" sz="1600" dirty="0" smtClean="0">
                <a:solidFill>
                  <a:srgbClr val="F38B3C"/>
                </a:solidFill>
              </a:rPr>
              <a:t>schválenie</a:t>
            </a:r>
          </a:p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sk-SK" sz="1600" b="1" dirty="0"/>
              <a:t>Záverečná správa z Priebežného hodnotenia Operačného programu Výskum a inovácie – </a:t>
            </a:r>
            <a:r>
              <a:rPr lang="sk-SK" sz="1600" dirty="0"/>
              <a:t>na </a:t>
            </a:r>
            <a:r>
              <a:rPr lang="sk-SK" sz="1600" dirty="0" smtClean="0"/>
              <a:t>vedomie</a:t>
            </a:r>
          </a:p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pl-PL" sz="1600" b="1" dirty="0" smtClean="0"/>
              <a:t>Informovanie </a:t>
            </a:r>
            <a:r>
              <a:rPr lang="pl-PL" sz="1600" b="1" dirty="0"/>
              <a:t>o komunikačných a informačných aktivitách za rok 2017 a 2018 a o pláne na rok 2019</a:t>
            </a:r>
            <a:r>
              <a:rPr lang="pl-PL" sz="1600" dirty="0"/>
              <a:t>  – na vedomie </a:t>
            </a:r>
            <a:endParaRPr lang="sk-SK" sz="1600" dirty="0"/>
          </a:p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sk-SK" sz="1600" b="1" dirty="0"/>
              <a:t>Rôzne</a:t>
            </a:r>
          </a:p>
          <a:p>
            <a:pPr algn="just">
              <a:spcBef>
                <a:spcPts val="0"/>
              </a:spcBef>
              <a:buFont typeface="+mj-lt"/>
              <a:buAutoNum type="arabicPeriod"/>
            </a:pPr>
            <a:r>
              <a:rPr lang="sk-SK" sz="1600" b="1" dirty="0"/>
              <a:t>Zhrnutie zasadnutia a závery</a:t>
            </a:r>
          </a:p>
        </p:txBody>
      </p:sp>
    </p:spTree>
    <p:extLst>
      <p:ext uri="{BB962C8B-B14F-4D97-AF65-F5344CB8AC3E}">
        <p14:creationId xmlns:p14="http://schemas.microsoft.com/office/powerpoint/2010/main" val="108486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637928"/>
            <a:ext cx="7924800" cy="1143000"/>
          </a:xfrm>
        </p:spPr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Zmena Štatútu a Rokovacieho poriadku Monitorovacieho výboru pre OP VaI 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94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-1200" y="1462472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2. </a:t>
            </a:r>
            <a:r>
              <a:rPr lang="pt-BR" dirty="0"/>
              <a:t>Zmena Štatútu a Rokovacieho poriadku Monitorovacieho výboru pre OP VaI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Štatút Monitorovacieho </a:t>
            </a:r>
            <a:r>
              <a:rPr lang="pt-BR" dirty="0"/>
              <a:t>výboru pre OP VaI 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251520" y="1700808"/>
            <a:ext cx="8640960" cy="4968552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sk-SK" sz="1800" dirty="0">
                <a:solidFill>
                  <a:srgbClr val="0070C0"/>
                </a:solidFill>
              </a:rPr>
              <a:t>Navrhované úpravy sú predmetom </a:t>
            </a:r>
            <a:r>
              <a:rPr lang="sk-SK" sz="1800" b="1" dirty="0">
                <a:solidFill>
                  <a:srgbClr val="0070C0"/>
                </a:solidFill>
              </a:rPr>
              <a:t>Dodatku č. 6  Štatútu </a:t>
            </a:r>
            <a:r>
              <a:rPr lang="sk-SK" sz="1800" dirty="0">
                <a:solidFill>
                  <a:srgbClr val="0070C0"/>
                </a:solidFill>
              </a:rPr>
              <a:t>MV pre OP </a:t>
            </a:r>
            <a:r>
              <a:rPr lang="sk-SK" sz="1800" dirty="0" err="1">
                <a:solidFill>
                  <a:srgbClr val="0070C0"/>
                </a:solidFill>
              </a:rPr>
              <a:t>VaI</a:t>
            </a:r>
            <a:r>
              <a:rPr lang="sk-SK" sz="1800" dirty="0">
                <a:solidFill>
                  <a:srgbClr val="0070C0"/>
                </a:solidFill>
              </a:rPr>
              <a:t> </a:t>
            </a:r>
          </a:p>
          <a:p>
            <a:pPr marL="0" indent="0" algn="ctr">
              <a:buNone/>
              <a:defRPr/>
            </a:pPr>
            <a:endParaRPr lang="sk-SK" sz="2400" b="1" dirty="0" smtClean="0"/>
          </a:p>
          <a:p>
            <a:pPr marL="0" indent="0" algn="ctr">
              <a:buNone/>
              <a:defRPr/>
            </a:pPr>
            <a:r>
              <a:rPr lang="sk-SK" sz="2400" b="1" dirty="0" smtClean="0"/>
              <a:t>Zmena vyplýva </a:t>
            </a:r>
          </a:p>
          <a:p>
            <a:pPr marL="0" indent="0" algn="just">
              <a:buNone/>
              <a:defRPr/>
            </a:pPr>
            <a:r>
              <a:rPr lang="sk-SK" dirty="0" smtClean="0"/>
              <a:t> </a:t>
            </a:r>
          </a:p>
          <a:p>
            <a:pPr algn="just">
              <a:defRPr/>
            </a:pPr>
            <a:endParaRPr lang="sk-SK" dirty="0" smtClean="0"/>
          </a:p>
          <a:p>
            <a:pPr algn="just">
              <a:defRPr/>
            </a:pPr>
            <a:endParaRPr lang="sk-SK" dirty="0"/>
          </a:p>
          <a:p>
            <a:pPr marL="0" indent="0" algn="just">
              <a:buNone/>
              <a:defRPr/>
            </a:pPr>
            <a:endParaRPr lang="sk-SK" dirty="0" smtClean="0"/>
          </a:p>
          <a:p>
            <a:pPr marL="0" indent="0" algn="just">
              <a:buNone/>
              <a:defRPr/>
            </a:pPr>
            <a:endParaRPr lang="sk-SK" dirty="0"/>
          </a:p>
          <a:p>
            <a:pPr marL="0" indent="0" algn="just">
              <a:buNone/>
              <a:defRPr/>
            </a:pPr>
            <a:endParaRPr lang="sk-SK" dirty="0" smtClean="0"/>
          </a:p>
          <a:p>
            <a:pPr marL="0" indent="0" algn="just">
              <a:buNone/>
              <a:defRPr/>
            </a:pPr>
            <a:r>
              <a:rPr lang="sk-SK" dirty="0" smtClean="0"/>
              <a:t>		 	</a:t>
            </a:r>
          </a:p>
          <a:p>
            <a:pPr algn="just">
              <a:defRPr/>
            </a:pPr>
            <a:endParaRPr lang="sk-SK" dirty="0" smtClean="0"/>
          </a:p>
          <a:p>
            <a:pPr algn="just">
              <a:defRPr/>
            </a:pPr>
            <a:endParaRPr lang="sk-SK" dirty="0"/>
          </a:p>
          <a:p>
            <a:pPr marL="0" indent="0" algn="just">
              <a:buNone/>
              <a:defRPr/>
            </a:pPr>
            <a:endParaRPr lang="sk-SK" sz="1800" dirty="0" smtClean="0">
              <a:solidFill>
                <a:srgbClr val="0070C0"/>
              </a:solidFill>
            </a:endParaRPr>
          </a:p>
        </p:txBody>
      </p:sp>
      <p:cxnSp>
        <p:nvCxnSpPr>
          <p:cNvPr id="9" name="Zalomená spojnica 8"/>
          <p:cNvCxnSpPr/>
          <p:nvPr/>
        </p:nvCxnSpPr>
        <p:spPr>
          <a:xfrm>
            <a:off x="5364088" y="3205102"/>
            <a:ext cx="914400" cy="914400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Zalomená spojnica 10"/>
          <p:cNvCxnSpPr/>
          <p:nvPr/>
        </p:nvCxnSpPr>
        <p:spPr>
          <a:xfrm flipH="1">
            <a:off x="2915816" y="3225031"/>
            <a:ext cx="914400" cy="914400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ĺžnik 11"/>
          <p:cNvSpPr/>
          <p:nvPr/>
        </p:nvSpPr>
        <p:spPr>
          <a:xfrm>
            <a:off x="471387" y="4283143"/>
            <a:ext cx="3600400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dirty="0" smtClean="0"/>
              <a:t>zo </a:t>
            </a:r>
            <a:r>
              <a:rPr lang="sk-SK" b="1" dirty="0" smtClean="0"/>
              <a:t>Systému riadenia </a:t>
            </a:r>
            <a:r>
              <a:rPr lang="sk-SK" b="1" dirty="0"/>
              <a:t>európskych štrukturálnych a </a:t>
            </a:r>
            <a:r>
              <a:rPr lang="sk-SK" b="1" dirty="0" smtClean="0"/>
              <a:t>investičných fondov </a:t>
            </a:r>
          </a:p>
          <a:p>
            <a:pPr algn="ctr">
              <a:defRPr/>
            </a:pPr>
            <a:r>
              <a:rPr lang="sk-SK" dirty="0" smtClean="0"/>
              <a:t>pre </a:t>
            </a:r>
            <a:r>
              <a:rPr lang="sk-SK" dirty="0"/>
              <a:t>programové obdobie 2014 – 2020,</a:t>
            </a:r>
          </a:p>
          <a:p>
            <a:pPr algn="ctr">
              <a:defRPr/>
            </a:pPr>
            <a:r>
              <a:rPr lang="sk-SK" b="1" dirty="0"/>
              <a:t>verzia 7</a:t>
            </a:r>
            <a:r>
              <a:rPr lang="sk-SK" dirty="0"/>
              <a:t> </a:t>
            </a:r>
          </a:p>
          <a:p>
            <a:pPr algn="ctr"/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4932040" y="4283143"/>
            <a:ext cx="3776705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/>
              <a:t>zrušenie </a:t>
            </a:r>
            <a:r>
              <a:rPr lang="sk-SK" b="1" dirty="0"/>
              <a:t>pozície </a:t>
            </a:r>
            <a:endParaRPr lang="sk-SK" b="1" dirty="0" smtClean="0"/>
          </a:p>
          <a:p>
            <a:pPr algn="ctr"/>
            <a:r>
              <a:rPr lang="sk-SK" b="1" dirty="0" smtClean="0"/>
              <a:t>Splnomocnenca </a:t>
            </a:r>
            <a:r>
              <a:rPr lang="sk-SK" b="1" dirty="0"/>
              <a:t>vlády </a:t>
            </a:r>
            <a:r>
              <a:rPr lang="sk-SK" b="1" dirty="0" smtClean="0"/>
              <a:t>SR pre </a:t>
            </a:r>
            <a:r>
              <a:rPr lang="sk-SK" b="1" dirty="0"/>
              <a:t>výskum a </a:t>
            </a:r>
            <a:r>
              <a:rPr lang="sk-SK" b="1" dirty="0" smtClean="0"/>
              <a:t>inovácie</a:t>
            </a:r>
          </a:p>
          <a:p>
            <a:pPr algn="ctr"/>
            <a:endParaRPr lang="sk-SK" dirty="0"/>
          </a:p>
          <a:p>
            <a:pPr algn="just"/>
            <a:r>
              <a:rPr lang="sk-SK" dirty="0" smtClean="0"/>
              <a:t>(uznesenie </a:t>
            </a:r>
            <a:r>
              <a:rPr lang="sk-SK" dirty="0"/>
              <a:t>vlády SR č. 303 </a:t>
            </a:r>
            <a:r>
              <a:rPr lang="sk-SK" dirty="0" smtClean="0"/>
              <a:t>z </a:t>
            </a:r>
            <a:r>
              <a:rPr lang="sk-SK" dirty="0"/>
              <a:t>27. júna </a:t>
            </a:r>
            <a:r>
              <a:rPr lang="sk-SK" dirty="0" smtClean="0"/>
              <a:t>2018)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7810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2. </a:t>
            </a:r>
            <a:r>
              <a:rPr lang="pt-BR" dirty="0"/>
              <a:t>Zmena Štatútu a Rokovacieho poriadku Monitorovacieho výboru pre OP VaI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Rokovací poriadok </a:t>
            </a:r>
            <a:r>
              <a:rPr lang="sk-SK" dirty="0"/>
              <a:t>Monitorovacieho výboru pre OP </a:t>
            </a:r>
            <a:r>
              <a:rPr lang="sk-SK" dirty="0" err="1"/>
              <a:t>VaI</a:t>
            </a:r>
            <a:r>
              <a:rPr lang="sk-SK" dirty="0"/>
              <a:t> 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251520" y="1700808"/>
            <a:ext cx="8640960" cy="4968552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sk-SK" sz="1800" dirty="0">
                <a:solidFill>
                  <a:srgbClr val="0070C0"/>
                </a:solidFill>
              </a:rPr>
              <a:t>Navrhované úpravy sú predmetom </a:t>
            </a:r>
            <a:r>
              <a:rPr lang="sk-SK" sz="1800" b="1" dirty="0">
                <a:solidFill>
                  <a:srgbClr val="0070C0"/>
                </a:solidFill>
              </a:rPr>
              <a:t>Dodatku č. </a:t>
            </a:r>
            <a:r>
              <a:rPr lang="sk-SK" sz="1800" b="1" dirty="0" smtClean="0">
                <a:solidFill>
                  <a:srgbClr val="0070C0"/>
                </a:solidFill>
              </a:rPr>
              <a:t>4  Rokovacieho poriadku </a:t>
            </a:r>
            <a:r>
              <a:rPr lang="sk-SK" sz="1800" dirty="0">
                <a:solidFill>
                  <a:srgbClr val="0070C0"/>
                </a:solidFill>
              </a:rPr>
              <a:t>MV pre OP </a:t>
            </a:r>
            <a:r>
              <a:rPr lang="sk-SK" sz="1800" dirty="0" err="1">
                <a:solidFill>
                  <a:srgbClr val="0070C0"/>
                </a:solidFill>
              </a:rPr>
              <a:t>VaI</a:t>
            </a:r>
            <a:r>
              <a:rPr lang="sk-SK" sz="1800" dirty="0">
                <a:solidFill>
                  <a:srgbClr val="0070C0"/>
                </a:solidFill>
              </a:rPr>
              <a:t> </a:t>
            </a:r>
            <a:endParaRPr lang="sk-SK" sz="1800" dirty="0" smtClean="0">
              <a:solidFill>
                <a:srgbClr val="0070C0"/>
              </a:solidFill>
            </a:endParaRPr>
          </a:p>
          <a:p>
            <a:pPr marL="0" indent="0" algn="ctr">
              <a:buNone/>
              <a:defRPr/>
            </a:pPr>
            <a:endParaRPr lang="sk-SK" sz="1800" dirty="0">
              <a:solidFill>
                <a:srgbClr val="0070C0"/>
              </a:solidFill>
            </a:endParaRPr>
          </a:p>
          <a:p>
            <a:pPr marL="0" indent="0" algn="ctr">
              <a:buNone/>
              <a:defRPr/>
            </a:pPr>
            <a:r>
              <a:rPr lang="sk-SK" sz="2400" b="1" dirty="0"/>
              <a:t>Zmena vyplýva </a:t>
            </a:r>
          </a:p>
          <a:p>
            <a:pPr marL="0" indent="0" algn="ctr">
              <a:buNone/>
              <a:defRPr/>
            </a:pPr>
            <a:endParaRPr lang="sk-SK" sz="1800" dirty="0">
              <a:solidFill>
                <a:srgbClr val="0070C0"/>
              </a:solidFill>
            </a:endParaRPr>
          </a:p>
          <a:p>
            <a:pPr marL="0" indent="0" algn="just">
              <a:buNone/>
              <a:defRPr/>
            </a:pPr>
            <a:endParaRPr lang="sk-SK" sz="1800" b="1" dirty="0">
              <a:solidFill>
                <a:srgbClr val="0070C0"/>
              </a:solidFill>
            </a:endParaRPr>
          </a:p>
        </p:txBody>
      </p:sp>
      <p:cxnSp>
        <p:nvCxnSpPr>
          <p:cNvPr id="7" name="Zalomená spojnica 6"/>
          <p:cNvCxnSpPr/>
          <p:nvPr/>
        </p:nvCxnSpPr>
        <p:spPr>
          <a:xfrm>
            <a:off x="5364088" y="3270684"/>
            <a:ext cx="914400" cy="914400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Zalomená spojnica 8"/>
          <p:cNvCxnSpPr/>
          <p:nvPr/>
        </p:nvCxnSpPr>
        <p:spPr>
          <a:xfrm rot="10800000" flipV="1">
            <a:off x="2987824" y="3270684"/>
            <a:ext cx="914400" cy="914400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aoblený obdĺžnik 9"/>
          <p:cNvSpPr/>
          <p:nvPr/>
        </p:nvSpPr>
        <p:spPr>
          <a:xfrm>
            <a:off x="514688" y="4422812"/>
            <a:ext cx="3387536" cy="174249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sk-SK" dirty="0"/>
              <a:t>zo </a:t>
            </a:r>
            <a:r>
              <a:rPr lang="sk-SK" b="1" dirty="0"/>
              <a:t>Systému riadenia európskych štrukturálnych a investičných fondov </a:t>
            </a:r>
          </a:p>
          <a:p>
            <a:pPr algn="ctr">
              <a:defRPr/>
            </a:pPr>
            <a:r>
              <a:rPr lang="sk-SK" dirty="0"/>
              <a:t>pre programové obdobie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2014 </a:t>
            </a:r>
            <a:r>
              <a:rPr lang="sk-SK" dirty="0"/>
              <a:t>– 2020,</a:t>
            </a:r>
          </a:p>
          <a:p>
            <a:pPr algn="ctr">
              <a:defRPr/>
            </a:pPr>
            <a:r>
              <a:rPr lang="sk-SK" b="1" dirty="0"/>
              <a:t>verzia 7</a:t>
            </a:r>
            <a:r>
              <a:rPr lang="sk-SK" dirty="0"/>
              <a:t> </a:t>
            </a:r>
          </a:p>
        </p:txBody>
      </p:sp>
      <p:sp>
        <p:nvSpPr>
          <p:cNvPr id="11" name="Zaoblený obdĺžnik 10"/>
          <p:cNvSpPr/>
          <p:nvPr/>
        </p:nvSpPr>
        <p:spPr>
          <a:xfrm>
            <a:off x="5482952" y="4473116"/>
            <a:ext cx="3338280" cy="162018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úprava </a:t>
            </a:r>
            <a:r>
              <a:rPr lang="sk-SK" dirty="0"/>
              <a:t>technického charakteru</a:t>
            </a:r>
          </a:p>
        </p:txBody>
      </p:sp>
    </p:spTree>
    <p:extLst>
      <p:ext uri="{BB962C8B-B14F-4D97-AF65-F5344CB8AC3E}">
        <p14:creationId xmlns:p14="http://schemas.microsoft.com/office/powerpoint/2010/main" val="219664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Revízia Operačného programu Výskum a inovácie, verzia </a:t>
            </a:r>
            <a:r>
              <a:rPr lang="pl-P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634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-108520" y="1426467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3. </a:t>
            </a:r>
            <a:r>
              <a:rPr lang="pt-BR" dirty="0"/>
              <a:t>Revízia Operačného programu Výskum a inovácie, verzia </a:t>
            </a:r>
            <a:r>
              <a:rPr lang="sk-SK" dirty="0" smtClean="0"/>
              <a:t>6</a:t>
            </a:r>
            <a:r>
              <a:rPr lang="pt-BR" dirty="0" smtClean="0"/>
              <a:t>.0 </a:t>
            </a:r>
            <a:endParaRPr lang="pt-BR" dirty="0"/>
          </a:p>
        </p:txBody>
      </p:sp>
      <p:sp>
        <p:nvSpPr>
          <p:cNvPr id="7" name="Zástupný symbol obsahu 3"/>
          <p:cNvSpPr>
            <a:spLocks noGrp="1"/>
          </p:cNvSpPr>
          <p:nvPr>
            <p:ph sz="quarter" idx="13"/>
          </p:nvPr>
        </p:nvSpPr>
        <p:spPr>
          <a:xfrm>
            <a:off x="358332" y="1556792"/>
            <a:ext cx="8424936" cy="4896544"/>
          </a:xfrm>
        </p:spPr>
        <p:txBody>
          <a:bodyPr>
            <a:noAutofit/>
          </a:bodyPr>
          <a:lstStyle/>
          <a:p>
            <a:pPr algn="just">
              <a:buClr>
                <a:srgbClr val="FF0000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sk-SK" sz="1800" b="1" dirty="0">
                <a:solidFill>
                  <a:srgbClr val="FF0000"/>
                </a:solidFill>
              </a:rPr>
              <a:t>nevyčerpaný zostatok finančného záväzku r. 2015 OP </a:t>
            </a:r>
            <a:r>
              <a:rPr lang="sk-SK" sz="1800" b="1" dirty="0" err="1">
                <a:solidFill>
                  <a:srgbClr val="FF0000"/>
                </a:solidFill>
              </a:rPr>
              <a:t>VaI</a:t>
            </a:r>
            <a:r>
              <a:rPr lang="sk-SK" sz="1800" b="1" dirty="0">
                <a:solidFill>
                  <a:srgbClr val="FF0000"/>
                </a:solidFill>
              </a:rPr>
              <a:t> zaznamenaný ku koncu roku 2018 (</a:t>
            </a:r>
            <a:r>
              <a:rPr lang="sk-SK" sz="1800" b="1" dirty="0" err="1">
                <a:solidFill>
                  <a:srgbClr val="FF0000"/>
                </a:solidFill>
              </a:rPr>
              <a:t>decommitment</a:t>
            </a:r>
            <a:r>
              <a:rPr lang="sk-SK" sz="1800" b="1" dirty="0">
                <a:solidFill>
                  <a:srgbClr val="FF0000"/>
                </a:solidFill>
              </a:rPr>
              <a:t> 2018)</a:t>
            </a:r>
          </a:p>
          <a:p>
            <a:pPr marL="361950" indent="-361950" algn="just">
              <a:spcAft>
                <a:spcPts val="800"/>
              </a:spcAft>
              <a:buFont typeface="Wingdings" panose="05000000000000000000" pitchFamily="2" charset="2"/>
              <a:buChar char="Ø"/>
              <a:defRPr/>
            </a:pPr>
            <a:r>
              <a:rPr lang="sk-SK" sz="1800" b="1" dirty="0">
                <a:solidFill>
                  <a:srgbClr val="0070C0"/>
                </a:solidFill>
              </a:rPr>
              <a:t>EK informovala listom dňa 21</a:t>
            </a:r>
            <a:r>
              <a:rPr lang="sk-SK" sz="1800" b="1" dirty="0" smtClean="0">
                <a:solidFill>
                  <a:srgbClr val="0070C0"/>
                </a:solidFill>
              </a:rPr>
              <a:t>. 02. 2019 </a:t>
            </a:r>
            <a:r>
              <a:rPr lang="sk-SK" sz="1800" b="1" dirty="0">
                <a:solidFill>
                  <a:srgbClr val="0070C0"/>
                </a:solidFill>
              </a:rPr>
              <a:t>o navrhovanom zrušení viazanosti zdrojov OP </a:t>
            </a:r>
            <a:r>
              <a:rPr lang="sk-SK" sz="1800" b="1" dirty="0" err="1">
                <a:solidFill>
                  <a:srgbClr val="0070C0"/>
                </a:solidFill>
              </a:rPr>
              <a:t>VaI</a:t>
            </a:r>
            <a:r>
              <a:rPr lang="sk-SK" sz="1800" b="1" dirty="0">
                <a:solidFill>
                  <a:srgbClr val="0070C0"/>
                </a:solidFill>
              </a:rPr>
              <a:t> vo výške (zdroje EFRR):</a:t>
            </a:r>
          </a:p>
          <a:p>
            <a:pPr marL="762000" lvl="1" indent="-361950" algn="just">
              <a:spcAft>
                <a:spcPts val="800"/>
              </a:spcAft>
              <a:buFont typeface="Courier New" panose="02070309020205020404" pitchFamily="49" charset="0"/>
              <a:buChar char="o"/>
              <a:defRPr/>
            </a:pPr>
            <a:r>
              <a:rPr lang="sk-SK" sz="1800" dirty="0" smtClean="0">
                <a:solidFill>
                  <a:srgbClr val="0070C0"/>
                </a:solidFill>
              </a:rPr>
              <a:t>70 699 821 EUR </a:t>
            </a:r>
            <a:r>
              <a:rPr lang="sk-SK" sz="1800" dirty="0">
                <a:solidFill>
                  <a:srgbClr val="0070C0"/>
                </a:solidFill>
              </a:rPr>
              <a:t>(menej rozvinuté regióny)</a:t>
            </a:r>
          </a:p>
          <a:p>
            <a:pPr marL="762000" lvl="1" indent="-361950" algn="just">
              <a:spcAft>
                <a:spcPts val="800"/>
              </a:spcAft>
              <a:buFont typeface="Courier New" panose="02070309020205020404" pitchFamily="49" charset="0"/>
              <a:buChar char="o"/>
              <a:defRPr/>
            </a:pPr>
            <a:r>
              <a:rPr lang="sk-SK" sz="1800" dirty="0" smtClean="0">
                <a:solidFill>
                  <a:srgbClr val="0070C0"/>
                </a:solidFill>
              </a:rPr>
              <a:t>10 751 331 EUR </a:t>
            </a:r>
            <a:r>
              <a:rPr lang="sk-SK" sz="1800" dirty="0">
                <a:solidFill>
                  <a:srgbClr val="0070C0"/>
                </a:solidFill>
              </a:rPr>
              <a:t>(EFRR - viac rozvinuté regióny)</a:t>
            </a:r>
            <a:endParaRPr lang="sk-SK" sz="1800" b="1" dirty="0">
              <a:solidFill>
                <a:srgbClr val="0070C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sz="1800" b="1" dirty="0">
                <a:solidFill>
                  <a:srgbClr val="0070C0"/>
                </a:solidFill>
              </a:rPr>
              <a:t>Zrušenie viazanosti zdrojov potvrdené zo strany Certifikačného orgánu listom </a:t>
            </a:r>
            <a:r>
              <a:rPr lang="sk-SK" sz="1800" b="1" dirty="0" smtClean="0">
                <a:solidFill>
                  <a:srgbClr val="0070C0"/>
                </a:solidFill>
              </a:rPr>
              <a:t>MF SR </a:t>
            </a:r>
            <a:r>
              <a:rPr lang="sk-SK" sz="1800" b="1" dirty="0">
                <a:solidFill>
                  <a:srgbClr val="0070C0"/>
                </a:solidFill>
              </a:rPr>
              <a:t>zaslaným EK </a:t>
            </a:r>
            <a:r>
              <a:rPr lang="sk-SK" sz="1800" b="1" dirty="0" smtClean="0">
                <a:solidFill>
                  <a:srgbClr val="0070C0"/>
                </a:solidFill>
              </a:rPr>
              <a:t>05. 03. 2019</a:t>
            </a:r>
            <a:endParaRPr lang="sk-SK" sz="1800" b="1" dirty="0">
              <a:solidFill>
                <a:srgbClr val="0070C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sz="1800" b="1" dirty="0">
                <a:solidFill>
                  <a:srgbClr val="0070C0"/>
                </a:solidFill>
              </a:rPr>
              <a:t>Spracovaný revidovaný finančný plán OP </a:t>
            </a:r>
            <a:r>
              <a:rPr lang="sk-SK" sz="1800" b="1" dirty="0" err="1">
                <a:solidFill>
                  <a:srgbClr val="0070C0"/>
                </a:solidFill>
              </a:rPr>
              <a:t>VaI</a:t>
            </a:r>
            <a:r>
              <a:rPr lang="sk-SK" sz="1800" b="1" dirty="0">
                <a:solidFill>
                  <a:srgbClr val="0070C0"/>
                </a:solidFill>
              </a:rPr>
              <a:t> </a:t>
            </a:r>
            <a:r>
              <a:rPr lang="sk-SK" sz="1800" b="1" dirty="0">
                <a:solidFill>
                  <a:schemeClr val="tx2"/>
                </a:solidFill>
              </a:rPr>
              <a:t>»</a:t>
            </a:r>
            <a:r>
              <a:rPr lang="sk-SK" sz="1800" b="1" dirty="0">
                <a:solidFill>
                  <a:srgbClr val="0070C0"/>
                </a:solidFill>
              </a:rPr>
              <a:t> konzultovaný s CO </a:t>
            </a:r>
            <a:r>
              <a:rPr lang="sk-SK" sz="1800" b="1" dirty="0">
                <a:solidFill>
                  <a:schemeClr val="tx2"/>
                </a:solidFill>
              </a:rPr>
              <a:t>»</a:t>
            </a:r>
            <a:r>
              <a:rPr lang="sk-SK" sz="1800" b="1" dirty="0">
                <a:solidFill>
                  <a:srgbClr val="0070C0"/>
                </a:solidFill>
              </a:rPr>
              <a:t> akceptovaný zo strany CO dňa 15</a:t>
            </a:r>
            <a:r>
              <a:rPr lang="sk-SK" sz="1800" b="1" dirty="0" smtClean="0">
                <a:solidFill>
                  <a:srgbClr val="0070C0"/>
                </a:solidFill>
              </a:rPr>
              <a:t>. 03. 2019</a:t>
            </a:r>
            <a:endParaRPr lang="sk-SK" sz="1800" b="1" dirty="0">
              <a:solidFill>
                <a:srgbClr val="0070C0"/>
              </a:solidFill>
            </a:endParaRPr>
          </a:p>
          <a:p>
            <a:pPr algn="just">
              <a:spcAft>
                <a:spcPts val="300"/>
              </a:spcAft>
              <a:buClr>
                <a:srgbClr val="002060"/>
              </a:buClr>
              <a:buFont typeface="Wingdings" panose="05000000000000000000" pitchFamily="2" charset="2"/>
              <a:buChar char="v"/>
              <a:defRPr/>
            </a:pPr>
            <a:r>
              <a:rPr lang="sk-SK" sz="1800" b="1" dirty="0">
                <a:solidFill>
                  <a:srgbClr val="0070C0"/>
                </a:solidFill>
              </a:rPr>
              <a:t>Rozhodnutie o zmene OP </a:t>
            </a:r>
            <a:r>
              <a:rPr lang="sk-SK" sz="1800" b="1" dirty="0" err="1">
                <a:solidFill>
                  <a:srgbClr val="0070C0"/>
                </a:solidFill>
              </a:rPr>
              <a:t>VaI</a:t>
            </a:r>
            <a:r>
              <a:rPr lang="sk-SK" sz="1800" b="1" dirty="0">
                <a:solidFill>
                  <a:srgbClr val="0070C0"/>
                </a:solidFill>
              </a:rPr>
              <a:t>, verzia 6.0, ešte pred preskúmaním výkonnosti programu zo strany EK </a:t>
            </a:r>
          </a:p>
          <a:p>
            <a:pPr marL="361950" lvl="1" indent="0" algn="just">
              <a:spcBef>
                <a:spcPts val="0"/>
              </a:spcBef>
              <a:buClr>
                <a:srgbClr val="002060"/>
              </a:buClr>
              <a:buNone/>
              <a:defRPr/>
            </a:pPr>
            <a:r>
              <a:rPr lang="sk-SK" sz="1700" dirty="0">
                <a:solidFill>
                  <a:srgbClr val="0070C0"/>
                </a:solidFill>
              </a:rPr>
              <a:t>v súlade s čl. 21 a 22 všeobecného nariadenia (Nariadenie Európskeho parlamentu a Rady (EÚ)č. 1303/2013)</a:t>
            </a:r>
          </a:p>
          <a:p>
            <a:pPr marL="0" lvl="0" indent="0" algn="just" defTabSz="457200" eaLnBrk="0" fontAlgn="base" hangingPunct="0">
              <a:buClrTx/>
              <a:buNone/>
              <a:defRPr/>
            </a:pPr>
            <a:endParaRPr lang="en-GB" altLang="sk-SK" sz="1800" b="1" spc="0" dirty="0">
              <a:solidFill>
                <a:srgbClr val="006EB6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 smtClean="0"/>
              <a:t>Dôvod zmeny OP </a:t>
            </a:r>
            <a:r>
              <a:rPr lang="sk-SK" dirty="0" err="1" smtClean="0"/>
              <a:t>VaI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568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3. </a:t>
            </a:r>
            <a:r>
              <a:rPr lang="pt-BR" dirty="0"/>
              <a:t>Revízia Operačného programu Výskum a inovácie, verzia </a:t>
            </a:r>
            <a:r>
              <a:rPr lang="sk-SK" dirty="0" smtClean="0"/>
              <a:t>6</a:t>
            </a:r>
            <a:r>
              <a:rPr lang="pt-BR" dirty="0" smtClean="0"/>
              <a:t>.0 </a:t>
            </a:r>
            <a:endParaRPr lang="pt-BR" dirty="0"/>
          </a:p>
        </p:txBody>
      </p:sp>
      <p:sp>
        <p:nvSpPr>
          <p:cNvPr id="7" name="Zástupný symbol obsahu 3"/>
          <p:cNvSpPr>
            <a:spLocks noGrp="1"/>
          </p:cNvSpPr>
          <p:nvPr>
            <p:ph sz="quarter" idx="13"/>
          </p:nvPr>
        </p:nvSpPr>
        <p:spPr>
          <a:xfrm>
            <a:off x="323528" y="1628800"/>
            <a:ext cx="8496944" cy="4896544"/>
          </a:xfrm>
        </p:spPr>
        <p:txBody>
          <a:bodyPr>
            <a:no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  <a:buClr>
                <a:srgbClr val="67B346"/>
              </a:buClr>
              <a:buFont typeface="Wingdings" panose="05000000000000000000" pitchFamily="2" charset="2"/>
              <a:buChar char="Ø"/>
            </a:pPr>
            <a:r>
              <a:rPr lang="sk-SK" sz="1800" b="1" dirty="0">
                <a:solidFill>
                  <a:srgbClr val="006EB6"/>
                </a:solidFill>
              </a:rPr>
              <a:t>menej rozvinuté regióny</a:t>
            </a:r>
            <a:r>
              <a:rPr lang="en-GB" sz="1800" b="1" dirty="0">
                <a:solidFill>
                  <a:srgbClr val="006EB6"/>
                </a:solidFill>
              </a:rPr>
              <a:t>: </a:t>
            </a:r>
            <a:r>
              <a:rPr lang="sk-SK" sz="1800" b="1" dirty="0">
                <a:solidFill>
                  <a:srgbClr val="006EB6"/>
                </a:solidFill>
              </a:rPr>
              <a:t>70 699 821</a:t>
            </a:r>
            <a:r>
              <a:rPr lang="en-GB" sz="1800" b="1" dirty="0">
                <a:solidFill>
                  <a:srgbClr val="006EB6"/>
                </a:solidFill>
              </a:rPr>
              <a:t> EUR</a:t>
            </a:r>
            <a:r>
              <a:rPr lang="sk-SK" sz="1800" b="1" dirty="0">
                <a:solidFill>
                  <a:srgbClr val="006EB6"/>
                </a:solidFill>
              </a:rPr>
              <a:t> </a:t>
            </a:r>
            <a:r>
              <a:rPr lang="sk-SK" sz="1500" dirty="0">
                <a:solidFill>
                  <a:srgbClr val="FF0000"/>
                </a:solidFill>
              </a:rPr>
              <a:t>(4,44% z celkovej alokácie PO)</a:t>
            </a:r>
            <a:endParaRPr lang="en-GB" sz="1500" dirty="0">
              <a:solidFill>
                <a:srgbClr val="FF0000"/>
              </a:solidFill>
            </a:endParaRPr>
          </a:p>
          <a:p>
            <a:pPr lvl="1" algn="just">
              <a:spcAft>
                <a:spcPts val="300"/>
              </a:spcAft>
              <a:buClr>
                <a:srgbClr val="67B346"/>
              </a:buClr>
              <a:buFont typeface="Wingdings" panose="05000000000000000000" pitchFamily="2" charset="2"/>
              <a:buChar char="§"/>
            </a:pPr>
            <a:r>
              <a:rPr lang="sk-SK" sz="1500" dirty="0">
                <a:solidFill>
                  <a:srgbClr val="006EB6"/>
                </a:solidFill>
              </a:rPr>
              <a:t>zníženie alokácie aktivity</a:t>
            </a:r>
            <a:r>
              <a:rPr lang="en-GB" sz="1500" dirty="0">
                <a:solidFill>
                  <a:srgbClr val="006EB6"/>
                </a:solidFill>
              </a:rPr>
              <a:t> „</a:t>
            </a:r>
            <a:r>
              <a:rPr lang="sk-SK" sz="1500" i="1" dirty="0">
                <a:solidFill>
                  <a:srgbClr val="006EB6"/>
                </a:solidFill>
              </a:rPr>
              <a:t>Upgrade a modernizácia výskumných </a:t>
            </a:r>
            <a:r>
              <a:rPr lang="sk-SK" sz="1500" i="1" dirty="0" smtClean="0">
                <a:solidFill>
                  <a:srgbClr val="006EB6"/>
                </a:solidFill>
              </a:rPr>
              <a:t>centier</a:t>
            </a:r>
            <a:br>
              <a:rPr lang="sk-SK" sz="1500" i="1" dirty="0" smtClean="0">
                <a:solidFill>
                  <a:srgbClr val="006EB6"/>
                </a:solidFill>
              </a:rPr>
            </a:br>
            <a:r>
              <a:rPr lang="sk-SK" sz="1500" i="1" dirty="0" smtClean="0">
                <a:solidFill>
                  <a:srgbClr val="006EB6"/>
                </a:solidFill>
              </a:rPr>
              <a:t>a </a:t>
            </a:r>
            <a:r>
              <a:rPr lang="sk-SK" sz="1500" i="1" dirty="0">
                <a:solidFill>
                  <a:srgbClr val="006EB6"/>
                </a:solidFill>
              </a:rPr>
              <a:t>výskumných infraštruktúr v rámci výskumných inštitúcií mimo podnikateľského sektora</a:t>
            </a:r>
            <a:r>
              <a:rPr lang="en-GB" sz="1500" dirty="0">
                <a:solidFill>
                  <a:srgbClr val="006EB6"/>
                </a:solidFill>
              </a:rPr>
              <a:t>“</a:t>
            </a:r>
            <a:r>
              <a:rPr lang="sk-SK" sz="1500" dirty="0">
                <a:solidFill>
                  <a:srgbClr val="006EB6"/>
                </a:solidFill>
              </a:rPr>
              <a:t> v rámci ŠC </a:t>
            </a:r>
            <a:r>
              <a:rPr lang="en-GB" sz="1500" dirty="0">
                <a:solidFill>
                  <a:srgbClr val="006EB6"/>
                </a:solidFill>
              </a:rPr>
              <a:t>1.</a:t>
            </a:r>
            <a:r>
              <a:rPr lang="sk-SK" sz="1500" dirty="0">
                <a:solidFill>
                  <a:srgbClr val="006EB6"/>
                </a:solidFill>
              </a:rPr>
              <a:t>1</a:t>
            </a:r>
            <a:r>
              <a:rPr lang="en-GB" sz="1500" dirty="0">
                <a:solidFill>
                  <a:srgbClr val="006EB6"/>
                </a:solidFill>
              </a:rPr>
              <a:t>.</a:t>
            </a:r>
            <a:r>
              <a:rPr lang="sk-SK" sz="1500" dirty="0">
                <a:solidFill>
                  <a:srgbClr val="006EB6"/>
                </a:solidFill>
              </a:rPr>
              <a:t>3</a:t>
            </a:r>
            <a:endParaRPr lang="en-GB" sz="1500" dirty="0">
              <a:solidFill>
                <a:srgbClr val="006EB6"/>
              </a:solidFill>
            </a:endParaRPr>
          </a:p>
          <a:p>
            <a:pPr lvl="1" algn="just">
              <a:spcAft>
                <a:spcPts val="300"/>
              </a:spcAft>
              <a:buClr>
                <a:srgbClr val="67B346"/>
              </a:buClr>
              <a:buFont typeface="Wingdings" panose="05000000000000000000" pitchFamily="2" charset="2"/>
              <a:buChar char="§"/>
            </a:pPr>
            <a:r>
              <a:rPr lang="sk-SK" sz="1500" dirty="0">
                <a:solidFill>
                  <a:srgbClr val="006EB6"/>
                </a:solidFill>
              </a:rPr>
              <a:t>zrušenie</a:t>
            </a:r>
            <a:r>
              <a:rPr lang="en-GB" sz="1500" dirty="0">
                <a:solidFill>
                  <a:srgbClr val="006EB6"/>
                </a:solidFill>
              </a:rPr>
              <a:t> </a:t>
            </a:r>
            <a:r>
              <a:rPr lang="sk-SK" sz="1500" dirty="0">
                <a:solidFill>
                  <a:srgbClr val="006EB6"/>
                </a:solidFill>
              </a:rPr>
              <a:t>plánovaných výziev: </a:t>
            </a:r>
            <a:r>
              <a:rPr lang="sk-SK" sz="1500" i="1" dirty="0">
                <a:solidFill>
                  <a:srgbClr val="006EB6"/>
                </a:solidFill>
              </a:rPr>
              <a:t>Podpora  medzinárodnej  vedecko-technickej  spolupráce  (typu </a:t>
            </a:r>
            <a:r>
              <a:rPr lang="sk-SK" sz="1500" i="1" dirty="0" err="1">
                <a:solidFill>
                  <a:srgbClr val="006EB6"/>
                </a:solidFill>
              </a:rPr>
              <a:t>twinning</a:t>
            </a:r>
            <a:r>
              <a:rPr lang="sk-SK" sz="1500" i="1" dirty="0">
                <a:solidFill>
                  <a:srgbClr val="006EB6"/>
                </a:solidFill>
              </a:rPr>
              <a:t>, </a:t>
            </a:r>
            <a:r>
              <a:rPr lang="sk-SK" sz="1500" i="1" dirty="0" err="1">
                <a:solidFill>
                  <a:srgbClr val="006EB6"/>
                </a:solidFill>
              </a:rPr>
              <a:t>Marie</a:t>
            </a:r>
            <a:r>
              <a:rPr lang="sk-SK" sz="1500" i="1" dirty="0">
                <a:solidFill>
                  <a:srgbClr val="006EB6"/>
                </a:solidFill>
              </a:rPr>
              <a:t> Curie/ ERA </a:t>
            </a:r>
            <a:r>
              <a:rPr lang="sk-SK" sz="1500" i="1" dirty="0" err="1">
                <a:solidFill>
                  <a:srgbClr val="006EB6"/>
                </a:solidFill>
              </a:rPr>
              <a:t>Chair</a:t>
            </a:r>
            <a:r>
              <a:rPr lang="sk-SK" sz="1500" i="1" dirty="0">
                <a:solidFill>
                  <a:srgbClr val="006EB6"/>
                </a:solidFill>
              </a:rPr>
              <a:t>)</a:t>
            </a:r>
            <a:r>
              <a:rPr lang="sk-SK" sz="1500" dirty="0">
                <a:solidFill>
                  <a:srgbClr val="006EB6"/>
                </a:solidFill>
              </a:rPr>
              <a:t> v rámci ŠC </a:t>
            </a:r>
            <a:r>
              <a:rPr lang="en-GB" sz="1500" dirty="0">
                <a:solidFill>
                  <a:srgbClr val="006EB6"/>
                </a:solidFill>
              </a:rPr>
              <a:t>1.</a:t>
            </a:r>
            <a:r>
              <a:rPr lang="sk-SK" sz="1500" dirty="0">
                <a:solidFill>
                  <a:srgbClr val="006EB6"/>
                </a:solidFill>
              </a:rPr>
              <a:t>1</a:t>
            </a:r>
            <a:r>
              <a:rPr lang="en-GB" sz="1500" dirty="0">
                <a:solidFill>
                  <a:srgbClr val="006EB6"/>
                </a:solidFill>
              </a:rPr>
              <a:t>.</a:t>
            </a:r>
            <a:r>
              <a:rPr lang="sk-SK" sz="1500" dirty="0">
                <a:solidFill>
                  <a:srgbClr val="006EB6"/>
                </a:solidFill>
              </a:rPr>
              <a:t>3 </a:t>
            </a:r>
          </a:p>
          <a:p>
            <a:pPr marL="984250" lvl="2" algn="just">
              <a:spcAft>
                <a:spcPts val="300"/>
              </a:spcAft>
              <a:buClr>
                <a:srgbClr val="67B346"/>
              </a:buClr>
              <a:buFont typeface="Wingdings" panose="05000000000000000000" pitchFamily="2" charset="2"/>
              <a:buChar char="ü"/>
            </a:pPr>
            <a:r>
              <a:rPr lang="sk-SK" sz="1500" b="1" dirty="0">
                <a:solidFill>
                  <a:srgbClr val="008000"/>
                </a:solidFill>
              </a:rPr>
              <a:t>ich aktivity začlenené do výziev na podporu výskumno-vývojových kapacít </a:t>
            </a:r>
            <a:endParaRPr lang="en-GB" sz="1500" b="1" dirty="0">
              <a:solidFill>
                <a:srgbClr val="008000"/>
              </a:solidFill>
            </a:endParaRPr>
          </a:p>
          <a:p>
            <a:pPr algn="just">
              <a:spcBef>
                <a:spcPts val="1200"/>
              </a:spcBef>
              <a:spcAft>
                <a:spcPts val="0"/>
              </a:spcAft>
              <a:buClr>
                <a:srgbClr val="67B346"/>
              </a:buClr>
              <a:buFont typeface="Wingdings" panose="05000000000000000000" pitchFamily="2" charset="2"/>
              <a:buChar char="Ø"/>
            </a:pPr>
            <a:r>
              <a:rPr lang="sk-SK" sz="1800" b="1" dirty="0">
                <a:solidFill>
                  <a:srgbClr val="006EB6"/>
                </a:solidFill>
              </a:rPr>
              <a:t>rozvinutejšie regióny</a:t>
            </a:r>
            <a:r>
              <a:rPr lang="en-GB" sz="1800" b="1" dirty="0">
                <a:solidFill>
                  <a:srgbClr val="006EB6"/>
                </a:solidFill>
              </a:rPr>
              <a:t>: </a:t>
            </a:r>
            <a:r>
              <a:rPr lang="sk-SK" sz="1800" b="1" dirty="0">
                <a:solidFill>
                  <a:srgbClr val="006EB6"/>
                </a:solidFill>
              </a:rPr>
              <a:t>10 751 331</a:t>
            </a:r>
            <a:r>
              <a:rPr lang="en-GB" sz="1800" b="1" dirty="0">
                <a:solidFill>
                  <a:srgbClr val="006EB6"/>
                </a:solidFill>
              </a:rPr>
              <a:t> EUR</a:t>
            </a:r>
            <a:r>
              <a:rPr lang="sk-SK" sz="1800" b="1" dirty="0">
                <a:solidFill>
                  <a:srgbClr val="006EB6"/>
                </a:solidFill>
              </a:rPr>
              <a:t> </a:t>
            </a:r>
            <a:r>
              <a:rPr lang="sk-SK" sz="1500" dirty="0">
                <a:solidFill>
                  <a:srgbClr val="FF0000"/>
                </a:solidFill>
              </a:rPr>
              <a:t>(7,57% z celkovej alokácie PO)</a:t>
            </a:r>
            <a:endParaRPr lang="en-GB" sz="1500" dirty="0">
              <a:solidFill>
                <a:srgbClr val="FF0000"/>
              </a:solidFill>
            </a:endParaRPr>
          </a:p>
          <a:p>
            <a:pPr lvl="1" algn="just">
              <a:spcAft>
                <a:spcPts val="300"/>
              </a:spcAft>
              <a:buClr>
                <a:srgbClr val="67B346"/>
              </a:buClr>
              <a:buFont typeface="Wingdings" panose="05000000000000000000" pitchFamily="2" charset="2"/>
              <a:buChar char="§"/>
            </a:pPr>
            <a:r>
              <a:rPr lang="sk-SK" sz="1500" dirty="0">
                <a:solidFill>
                  <a:srgbClr val="006EB6"/>
                </a:solidFill>
              </a:rPr>
              <a:t>zníženie alokácie aktivity</a:t>
            </a:r>
            <a:r>
              <a:rPr lang="en-GB" sz="1500" dirty="0">
                <a:solidFill>
                  <a:srgbClr val="006EB6"/>
                </a:solidFill>
              </a:rPr>
              <a:t> </a:t>
            </a:r>
            <a:r>
              <a:rPr lang="en-GB" sz="1500" i="1" dirty="0">
                <a:solidFill>
                  <a:srgbClr val="006EB6"/>
                </a:solidFill>
              </a:rPr>
              <a:t>„</a:t>
            </a:r>
            <a:r>
              <a:rPr lang="sk-SK" sz="1500" i="1" dirty="0">
                <a:solidFill>
                  <a:srgbClr val="006EB6"/>
                </a:solidFill>
              </a:rPr>
              <a:t>Konsolidácia a optimalizácia výskumných, vzdelávacích a inovačných kapacít výskumných inštitúcií v Bratislave</a:t>
            </a:r>
            <a:r>
              <a:rPr lang="en-GB" sz="1500" dirty="0">
                <a:solidFill>
                  <a:srgbClr val="006EB6"/>
                </a:solidFill>
              </a:rPr>
              <a:t>“</a:t>
            </a:r>
            <a:r>
              <a:rPr lang="sk-SK" sz="1500" dirty="0">
                <a:solidFill>
                  <a:srgbClr val="006EB6"/>
                </a:solidFill>
              </a:rPr>
              <a:t> v rámci ŠC</a:t>
            </a:r>
            <a:r>
              <a:rPr lang="en-GB" sz="1500" dirty="0">
                <a:solidFill>
                  <a:srgbClr val="006EB6"/>
                </a:solidFill>
              </a:rPr>
              <a:t> 2.1.1</a:t>
            </a:r>
          </a:p>
          <a:p>
            <a:pPr algn="just">
              <a:spcBef>
                <a:spcPts val="1200"/>
              </a:spcBef>
              <a:spcAft>
                <a:spcPts val="300"/>
              </a:spcAft>
              <a:buClr>
                <a:srgbClr val="67B346"/>
              </a:buClr>
              <a:buFont typeface="Wingdings" panose="05000000000000000000" pitchFamily="2" charset="2"/>
              <a:buChar char="Ø"/>
            </a:pPr>
            <a:r>
              <a:rPr lang="sk-SK" sz="1800" b="1" dirty="0">
                <a:solidFill>
                  <a:srgbClr val="006EB6"/>
                </a:solidFill>
              </a:rPr>
              <a:t>úprava finančného plánu </a:t>
            </a:r>
            <a:r>
              <a:rPr lang="en-GB" sz="1800" b="1" dirty="0">
                <a:solidFill>
                  <a:srgbClr val="006EB6"/>
                </a:solidFill>
              </a:rPr>
              <a:t>OP </a:t>
            </a:r>
            <a:r>
              <a:rPr lang="sk-SK" sz="1800" b="1" dirty="0" err="1">
                <a:solidFill>
                  <a:srgbClr val="006EB6"/>
                </a:solidFill>
              </a:rPr>
              <a:t>Va</a:t>
            </a:r>
            <a:r>
              <a:rPr lang="en-GB" sz="1800" b="1" dirty="0">
                <a:solidFill>
                  <a:srgbClr val="006EB6"/>
                </a:solidFill>
              </a:rPr>
              <a:t>I </a:t>
            </a:r>
            <a:r>
              <a:rPr lang="sk-SK" sz="1800" dirty="0">
                <a:solidFill>
                  <a:srgbClr val="006EB6"/>
                </a:solidFill>
              </a:rPr>
              <a:t>- úprava tabuliek v kapitole</a:t>
            </a:r>
            <a:r>
              <a:rPr lang="en-GB" sz="1800" dirty="0">
                <a:solidFill>
                  <a:srgbClr val="006EB6"/>
                </a:solidFill>
              </a:rPr>
              <a:t> 3</a:t>
            </a:r>
          </a:p>
          <a:p>
            <a:pPr>
              <a:spcBef>
                <a:spcPts val="1200"/>
              </a:spcBef>
              <a:spcAft>
                <a:spcPts val="300"/>
              </a:spcAft>
              <a:buClr>
                <a:srgbClr val="67B346"/>
              </a:buClr>
              <a:buFont typeface="Wingdings" panose="05000000000000000000" pitchFamily="2" charset="2"/>
              <a:buChar char="Ø"/>
            </a:pPr>
            <a:r>
              <a:rPr lang="sk-SK" sz="1800" b="1" dirty="0">
                <a:solidFill>
                  <a:srgbClr val="006EB6"/>
                </a:solidFill>
              </a:rPr>
              <a:t>úprava</a:t>
            </a:r>
            <a:r>
              <a:rPr lang="sk-SK" sz="1800" dirty="0">
                <a:solidFill>
                  <a:srgbClr val="006EB6"/>
                </a:solidFill>
              </a:rPr>
              <a:t> </a:t>
            </a:r>
            <a:r>
              <a:rPr lang="sk-SK" sz="1800" b="1" dirty="0">
                <a:solidFill>
                  <a:srgbClr val="006EB6"/>
                </a:solidFill>
              </a:rPr>
              <a:t>finančného ukazovateľa </a:t>
            </a:r>
            <a:r>
              <a:rPr lang="sk-SK" sz="1800" dirty="0">
                <a:solidFill>
                  <a:srgbClr val="006EB6"/>
                </a:solidFill>
              </a:rPr>
              <a:t>výkonnostného rámca, niektorých </a:t>
            </a:r>
            <a:r>
              <a:rPr lang="sk-SK" sz="1800" b="1" dirty="0">
                <a:solidFill>
                  <a:srgbClr val="006EB6"/>
                </a:solidFill>
              </a:rPr>
              <a:t>ukazovateľov výstupov </a:t>
            </a:r>
            <a:r>
              <a:rPr lang="sk-SK" sz="1800" dirty="0">
                <a:solidFill>
                  <a:srgbClr val="006EB6"/>
                </a:solidFill>
              </a:rPr>
              <a:t>a</a:t>
            </a:r>
            <a:r>
              <a:rPr lang="en-GB" sz="1800" dirty="0">
                <a:solidFill>
                  <a:srgbClr val="006EB6"/>
                </a:solidFill>
              </a:rPr>
              <a:t> </a:t>
            </a:r>
            <a:r>
              <a:rPr lang="sk-SK" sz="1800" b="1" dirty="0">
                <a:solidFill>
                  <a:srgbClr val="006EB6"/>
                </a:solidFill>
              </a:rPr>
              <a:t>kategórií intervencií</a:t>
            </a:r>
            <a:r>
              <a:rPr lang="en-GB" sz="1800" b="1" dirty="0">
                <a:solidFill>
                  <a:srgbClr val="006EB6"/>
                </a:solidFill>
              </a:rPr>
              <a:t> </a:t>
            </a:r>
            <a:r>
              <a:rPr lang="sk-SK" sz="1800" dirty="0">
                <a:solidFill>
                  <a:srgbClr val="006EB6"/>
                </a:solidFill>
              </a:rPr>
              <a:t>v rámci </a:t>
            </a:r>
            <a:r>
              <a:rPr lang="en-GB" sz="1800" dirty="0">
                <a:solidFill>
                  <a:srgbClr val="006EB6"/>
                </a:solidFill>
              </a:rPr>
              <a:t>P</a:t>
            </a:r>
            <a:r>
              <a:rPr lang="sk-SK" sz="1800" dirty="0">
                <a:solidFill>
                  <a:srgbClr val="006EB6"/>
                </a:solidFill>
              </a:rPr>
              <a:t>O</a:t>
            </a:r>
            <a:r>
              <a:rPr lang="en-GB" sz="1800" dirty="0">
                <a:solidFill>
                  <a:srgbClr val="006EB6"/>
                </a:solidFill>
              </a:rPr>
              <a:t> 1 </a:t>
            </a:r>
            <a:r>
              <a:rPr lang="sk-SK" sz="1800" dirty="0" smtClean="0">
                <a:solidFill>
                  <a:srgbClr val="006EB6"/>
                </a:solidFill>
              </a:rPr>
              <a:t>a</a:t>
            </a:r>
            <a:r>
              <a:rPr lang="en-GB" sz="1800" dirty="0" smtClean="0">
                <a:solidFill>
                  <a:srgbClr val="006EB6"/>
                </a:solidFill>
              </a:rPr>
              <a:t> </a:t>
            </a:r>
            <a:r>
              <a:rPr lang="en-GB" sz="1800" dirty="0">
                <a:solidFill>
                  <a:srgbClr val="006EB6"/>
                </a:solidFill>
              </a:rPr>
              <a:t>2</a:t>
            </a:r>
          </a:p>
          <a:p>
            <a:pPr marL="0" indent="0" defTabSz="457200" eaLnBrk="0" fontAlgn="base" hangingPunct="0">
              <a:buClrTx/>
              <a:buNone/>
              <a:defRPr/>
            </a:pPr>
            <a:endParaRPr lang="en-GB" sz="1800" b="1" spc="0" dirty="0" smtClean="0">
              <a:solidFill>
                <a:srgbClr val="006EB6"/>
              </a:solidFill>
              <a:ea typeface="MS PGothic" panose="020B0600070205080204" pitchFamily="34" charset="-128"/>
            </a:endParaRPr>
          </a:p>
          <a:p>
            <a:pPr lvl="0" defTabSz="457200" eaLnBrk="0" fontAlgn="base" hangingPunct="0">
              <a:buClrTx/>
              <a:defRPr/>
            </a:pPr>
            <a:endParaRPr lang="en-GB" altLang="sk-SK" sz="1800" b="1" spc="0" dirty="0">
              <a:solidFill>
                <a:srgbClr val="006EB6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pt-BR" dirty="0"/>
              <a:t>Obsah zmeny OP VaI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292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3. </a:t>
            </a:r>
            <a:r>
              <a:rPr lang="pt-BR" dirty="0"/>
              <a:t>Revízia Operačného programu Výskum a inovácie, verzia </a:t>
            </a:r>
            <a:r>
              <a:rPr lang="sk-SK" dirty="0" smtClean="0"/>
              <a:t>6</a:t>
            </a:r>
            <a:r>
              <a:rPr lang="pt-BR" dirty="0" smtClean="0"/>
              <a:t>.0 </a:t>
            </a:r>
            <a:endParaRPr lang="pt-BR" dirty="0"/>
          </a:p>
        </p:txBody>
      </p:sp>
      <p:sp>
        <p:nvSpPr>
          <p:cNvPr id="5" name="Šípka dolu 4"/>
          <p:cNvSpPr/>
          <p:nvPr/>
        </p:nvSpPr>
        <p:spPr>
          <a:xfrm>
            <a:off x="4392000" y="1990800"/>
            <a:ext cx="360039" cy="3328414"/>
          </a:xfrm>
          <a:prstGeom prst="downArrow">
            <a:avLst/>
          </a:prstGeom>
          <a:solidFill>
            <a:srgbClr val="006EB6"/>
          </a:solidFill>
          <a:ln>
            <a:solidFill>
              <a:srgbClr val="006E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/>
          </a:p>
        </p:txBody>
      </p:sp>
      <p:grpSp>
        <p:nvGrpSpPr>
          <p:cNvPr id="6" name="Skupina 5"/>
          <p:cNvGrpSpPr/>
          <p:nvPr/>
        </p:nvGrpSpPr>
        <p:grpSpPr>
          <a:xfrm>
            <a:off x="467544" y="1700808"/>
            <a:ext cx="8208912" cy="3979184"/>
            <a:chOff x="395536" y="1729071"/>
            <a:chExt cx="8352928" cy="3159319"/>
          </a:xfrm>
        </p:grpSpPr>
        <p:sp>
          <p:nvSpPr>
            <p:cNvPr id="7" name="Zaoblený obdĺžnik 6"/>
            <p:cNvSpPr/>
            <p:nvPr/>
          </p:nvSpPr>
          <p:spPr>
            <a:xfrm>
              <a:off x="395536" y="1729071"/>
              <a:ext cx="8352928" cy="288000"/>
            </a:xfrm>
            <a:prstGeom prst="roundRect">
              <a:avLst/>
            </a:prstGeom>
            <a:solidFill>
              <a:srgbClr val="006EB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príprava podkladov, úprava finančného plánu </a:t>
              </a:r>
              <a:r>
                <a:rPr lang="en-GB" sz="1600" dirty="0" smtClean="0">
                  <a:solidFill>
                    <a:srgbClr val="F38B3C"/>
                  </a:solidFill>
                  <a:latin typeface="Century Gothic" panose="020B0502020202020204" pitchFamily="34" charset="0"/>
                </a:rPr>
                <a:t>–</a:t>
              </a:r>
              <a:r>
                <a:rPr lang="en-GB" sz="1600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 </a:t>
              </a:r>
              <a:r>
                <a:rPr lang="sk-SK" sz="1600" b="1" dirty="0" smtClean="0">
                  <a:solidFill>
                    <a:srgbClr val="F38B3C"/>
                  </a:solidFill>
                  <a:latin typeface="Century Gothic" panose="020B0502020202020204" pitchFamily="34" charset="0"/>
                </a:rPr>
                <a:t>II-III</a:t>
              </a:r>
              <a:r>
                <a:rPr lang="en-GB" sz="1600" b="1" dirty="0" smtClean="0">
                  <a:solidFill>
                    <a:srgbClr val="F38B3C"/>
                  </a:solidFill>
                  <a:latin typeface="Century Gothic" panose="020B0502020202020204" pitchFamily="34" charset="0"/>
                </a:rPr>
                <a:t>/201</a:t>
              </a:r>
              <a:r>
                <a:rPr lang="sk-SK" sz="1600" b="1" dirty="0" smtClean="0">
                  <a:solidFill>
                    <a:srgbClr val="F38B3C"/>
                  </a:solidFill>
                  <a:latin typeface="Century Gothic" panose="020B0502020202020204" pitchFamily="34" charset="0"/>
                </a:rPr>
                <a:t>9</a:t>
              </a:r>
              <a:endParaRPr lang="en-GB" sz="1600" b="1" dirty="0">
                <a:solidFill>
                  <a:srgbClr val="F38B3C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Zaoblený obdĺžnik 9"/>
            <p:cNvSpPr/>
            <p:nvPr/>
          </p:nvSpPr>
          <p:spPr>
            <a:xfrm>
              <a:off x="395536" y="2305135"/>
              <a:ext cx="8352928" cy="288000"/>
            </a:xfrm>
            <a:prstGeom prst="roundRect">
              <a:avLst/>
            </a:prstGeom>
            <a:solidFill>
              <a:srgbClr val="006EB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konzultácia zmien s CO a EK</a:t>
              </a:r>
              <a:r>
                <a:rPr lang="en-GB" sz="1600" b="1" dirty="0" smtClean="0">
                  <a:latin typeface="Century Gothic" panose="020B0502020202020204" pitchFamily="34" charset="0"/>
                </a:rPr>
                <a:t> </a:t>
              </a:r>
              <a:r>
                <a:rPr lang="en-GB" sz="1600" b="1" dirty="0" smtClean="0">
                  <a:solidFill>
                    <a:srgbClr val="F38B3C"/>
                  </a:solidFill>
                  <a:latin typeface="Century Gothic" panose="020B0502020202020204" pitchFamily="34" charset="0"/>
                </a:rPr>
                <a:t>– </a:t>
              </a:r>
              <a:r>
                <a:rPr lang="sk-SK" sz="1600" b="1" dirty="0" smtClean="0">
                  <a:solidFill>
                    <a:srgbClr val="F38B3C"/>
                  </a:solidFill>
                  <a:latin typeface="Century Gothic" panose="020B0502020202020204" pitchFamily="34" charset="0"/>
                </a:rPr>
                <a:t>III–IV/</a:t>
              </a:r>
              <a:r>
                <a:rPr lang="en-GB" sz="1600" b="1" dirty="0" smtClean="0">
                  <a:solidFill>
                    <a:srgbClr val="F38B3C"/>
                  </a:solidFill>
                  <a:latin typeface="Century Gothic" panose="020B0502020202020204" pitchFamily="34" charset="0"/>
                </a:rPr>
                <a:t>201</a:t>
              </a:r>
              <a:r>
                <a:rPr lang="sk-SK" sz="1600" b="1" dirty="0" smtClean="0">
                  <a:solidFill>
                    <a:srgbClr val="F38B3C"/>
                  </a:solidFill>
                  <a:latin typeface="Century Gothic" panose="020B0502020202020204" pitchFamily="34" charset="0"/>
                </a:rPr>
                <a:t>9</a:t>
              </a:r>
              <a:endParaRPr lang="en-GB" sz="1600" b="1" dirty="0">
                <a:solidFill>
                  <a:srgbClr val="F38B3C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Zaoblený obdĺžnik 10"/>
            <p:cNvSpPr/>
            <p:nvPr/>
          </p:nvSpPr>
          <p:spPr>
            <a:xfrm>
              <a:off x="395536" y="3448262"/>
              <a:ext cx="8352928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 </a:t>
              </a:r>
              <a:r>
                <a:rPr lang="sk-SK" sz="1600" dirty="0">
                  <a:latin typeface="Century Gothic" panose="020B0502020202020204" pitchFamily="34" charset="0"/>
                </a:rPr>
                <a:t>predloženie revízie OP </a:t>
              </a:r>
              <a:r>
                <a:rPr lang="sk-SK" sz="1600" dirty="0" err="1">
                  <a:latin typeface="Century Gothic" panose="020B0502020202020204" pitchFamily="34" charset="0"/>
                </a:rPr>
                <a:t>VaI</a:t>
              </a:r>
              <a:r>
                <a:rPr lang="sk-SK" sz="1600" dirty="0">
                  <a:latin typeface="Century Gothic" panose="020B0502020202020204" pitchFamily="34" charset="0"/>
                </a:rPr>
                <a:t> </a:t>
              </a:r>
              <a:r>
                <a:rPr lang="sk-SK" sz="1600" b="1" dirty="0">
                  <a:latin typeface="Century Gothic" panose="020B0502020202020204" pitchFamily="34" charset="0"/>
                </a:rPr>
                <a:t>Európskej komisii </a:t>
              </a:r>
              <a:r>
                <a:rPr lang="sk-SK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– </a:t>
              </a:r>
              <a:r>
                <a:rPr lang="sk-SK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30. 04. 2019</a:t>
              </a:r>
              <a:endParaRPr lang="en-GB" sz="1600" b="1" dirty="0">
                <a:solidFill>
                  <a:srgbClr val="FFC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Zaoblený obdĺžnik 11"/>
            <p:cNvSpPr/>
            <p:nvPr/>
          </p:nvSpPr>
          <p:spPr>
            <a:xfrm>
              <a:off x="395536" y="4600390"/>
              <a:ext cx="8352928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 </a:t>
              </a:r>
              <a:r>
                <a:rPr lang="sk-SK" sz="1600" dirty="0">
                  <a:latin typeface="Century Gothic" panose="020B0502020202020204" pitchFamily="34" charset="0"/>
                </a:rPr>
                <a:t>predloženie revízie OP </a:t>
              </a:r>
              <a:r>
                <a:rPr lang="sk-SK" sz="1600" dirty="0" err="1" smtClean="0">
                  <a:latin typeface="Century Gothic" panose="020B0502020202020204" pitchFamily="34" charset="0"/>
                </a:rPr>
                <a:t>VaI</a:t>
              </a:r>
              <a:r>
                <a:rPr lang="sk-SK" sz="1600" dirty="0" smtClean="0">
                  <a:latin typeface="Century Gothic" panose="020B0502020202020204" pitchFamily="34" charset="0"/>
                </a:rPr>
                <a:t> na 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rokovanie vlády SR </a:t>
              </a:r>
              <a:r>
                <a:rPr lang="sk-SK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– </a:t>
              </a:r>
              <a:r>
                <a:rPr lang="sk-SK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jún 2019</a:t>
              </a:r>
              <a:endParaRPr lang="en-GB" sz="1600" b="1" dirty="0">
                <a:solidFill>
                  <a:srgbClr val="FFC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Zaoblený obdĺžnik 13"/>
            <p:cNvSpPr/>
            <p:nvPr/>
          </p:nvSpPr>
          <p:spPr>
            <a:xfrm>
              <a:off x="395536" y="4024326"/>
              <a:ext cx="8352928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 </a:t>
              </a:r>
              <a:r>
                <a:rPr lang="sk-SK" sz="1600" dirty="0">
                  <a:latin typeface="Century Gothic" panose="020B0502020202020204" pitchFamily="34" charset="0"/>
                </a:rPr>
                <a:t>predloženie revízie OP </a:t>
              </a:r>
              <a:r>
                <a:rPr lang="sk-SK" sz="1600" dirty="0" err="1" smtClean="0">
                  <a:latin typeface="Century Gothic" panose="020B0502020202020204" pitchFamily="34" charset="0"/>
                </a:rPr>
                <a:t>VaI</a:t>
              </a:r>
              <a:r>
                <a:rPr lang="sk-SK" sz="1600" dirty="0" smtClean="0">
                  <a:latin typeface="Century Gothic" panose="020B0502020202020204" pitchFamily="34" charset="0"/>
                </a:rPr>
                <a:t> na</a:t>
              </a:r>
              <a:r>
                <a:rPr lang="en-GB" sz="1600" dirty="0" smtClean="0">
                  <a:latin typeface="Century Gothic" panose="020B0502020202020204" pitchFamily="34" charset="0"/>
                </a:rPr>
                <a:t> 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PPK </a:t>
              </a:r>
              <a:r>
                <a:rPr lang="sk-SK" sz="1600" dirty="0" smtClean="0">
                  <a:latin typeface="Century Gothic" panose="020B0502020202020204" pitchFamily="34" charset="0"/>
                </a:rPr>
                <a:t>a 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MPK </a:t>
              </a:r>
              <a:r>
                <a:rPr lang="sk-SK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– </a:t>
              </a:r>
              <a:r>
                <a:rPr lang="sk-SK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máj 2019</a:t>
              </a:r>
              <a:endParaRPr lang="en-GB" sz="1600" b="1" dirty="0">
                <a:solidFill>
                  <a:srgbClr val="FFC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Zaoblený obdĺžnik 14"/>
          <p:cNvSpPr/>
          <p:nvPr/>
        </p:nvSpPr>
        <p:spPr>
          <a:xfrm>
            <a:off x="467544" y="3212964"/>
            <a:ext cx="8208912" cy="288000"/>
          </a:xfrm>
          <a:prstGeom prst="roundRect">
            <a:avLst/>
          </a:prstGeom>
          <a:solidFill>
            <a:srgbClr val="006EB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80975" algn="l"/>
                <a:tab pos="1257300" algn="l"/>
              </a:tabLst>
            </a:pPr>
            <a:r>
              <a:rPr lang="en-GB" sz="1600" b="1" dirty="0" smtClean="0">
                <a:latin typeface="Century Gothic" panose="020B0502020202020204" pitchFamily="34" charset="0"/>
              </a:rPr>
              <a:t>	 </a:t>
            </a:r>
            <a:r>
              <a:rPr lang="sk-SK" sz="1600" dirty="0">
                <a:latin typeface="Century Gothic" panose="020B0502020202020204" pitchFamily="34" charset="0"/>
              </a:rPr>
              <a:t>predloženie revízie OP </a:t>
            </a:r>
            <a:r>
              <a:rPr lang="sk-SK" sz="1600" dirty="0" err="1">
                <a:latin typeface="Century Gothic" panose="020B0502020202020204" pitchFamily="34" charset="0"/>
              </a:rPr>
              <a:t>VaI</a:t>
            </a:r>
            <a:r>
              <a:rPr lang="sk-SK" sz="1600" dirty="0">
                <a:latin typeface="Century Gothic" panose="020B0502020202020204" pitchFamily="34" charset="0"/>
              </a:rPr>
              <a:t> </a:t>
            </a:r>
            <a:r>
              <a:rPr lang="sk-SK" sz="1600" b="1" dirty="0" smtClean="0">
                <a:latin typeface="Century Gothic" panose="020B0502020202020204" pitchFamily="34" charset="0"/>
              </a:rPr>
              <a:t>Monitorovaciemu výboru pre </a:t>
            </a:r>
            <a:r>
              <a:rPr lang="en-GB" sz="1600" b="1" dirty="0" smtClean="0">
                <a:latin typeface="Century Gothic" panose="020B0502020202020204" pitchFamily="34" charset="0"/>
              </a:rPr>
              <a:t>OP </a:t>
            </a:r>
            <a:r>
              <a:rPr lang="sk-SK" sz="1600" b="1" dirty="0" err="1" smtClean="0">
                <a:latin typeface="Century Gothic" panose="020B0502020202020204" pitchFamily="34" charset="0"/>
              </a:rPr>
              <a:t>VaI</a:t>
            </a:r>
            <a:r>
              <a:rPr lang="en-GB" sz="1600" b="1" dirty="0" smtClean="0">
                <a:latin typeface="Century Gothic" panose="020B0502020202020204" pitchFamily="34" charset="0"/>
              </a:rPr>
              <a:t> </a:t>
            </a:r>
            <a:r>
              <a:rPr lang="en-GB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– </a:t>
            </a:r>
            <a:r>
              <a:rPr lang="sk-SK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29</a:t>
            </a:r>
            <a:r>
              <a:rPr lang="en-GB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.</a:t>
            </a:r>
            <a:r>
              <a:rPr lang="sk-SK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 </a:t>
            </a:r>
            <a:r>
              <a:rPr lang="en-GB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0</a:t>
            </a:r>
            <a:r>
              <a:rPr lang="sk-SK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4</a:t>
            </a:r>
            <a:r>
              <a:rPr lang="en-GB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.</a:t>
            </a:r>
            <a:r>
              <a:rPr lang="sk-SK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 </a:t>
            </a:r>
            <a:r>
              <a:rPr lang="en-GB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201</a:t>
            </a:r>
            <a:r>
              <a:rPr lang="sk-SK" sz="1600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9</a:t>
            </a:r>
            <a:endParaRPr lang="en-GB" sz="1600" b="1" dirty="0">
              <a:solidFill>
                <a:srgbClr val="F38B3C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Proces zmeny OP </a:t>
            </a:r>
            <a:r>
              <a:rPr lang="sk-SK" dirty="0" err="1"/>
              <a:t>VaI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630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1844824"/>
            <a:ext cx="7924800" cy="1944216"/>
          </a:xfrm>
        </p:spPr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	Komunikačná stratégia operačného programu Výskum a 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inovácie</a:t>
            </a:r>
            <a:b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 programové obdobie 2014 - 2020 </a:t>
            </a:r>
          </a:p>
        </p:txBody>
      </p:sp>
    </p:spTree>
    <p:extLst>
      <p:ext uri="{BB962C8B-B14F-4D97-AF65-F5344CB8AC3E}">
        <p14:creationId xmlns:p14="http://schemas.microsoft.com/office/powerpoint/2010/main" val="408953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4. Komunikačná stratégia</a:t>
            </a:r>
            <a:r>
              <a:rPr lang="pt-BR" dirty="0" smtClean="0"/>
              <a:t> </a:t>
            </a:r>
            <a:r>
              <a:rPr lang="sk-SK" dirty="0" smtClean="0"/>
              <a:t>OP </a:t>
            </a:r>
            <a:r>
              <a:rPr lang="sk-SK" dirty="0" err="1" smtClean="0"/>
              <a:t>VaI</a:t>
            </a:r>
            <a:r>
              <a:rPr lang="sk-SK" dirty="0" smtClean="0"/>
              <a:t> pre programové obdobie 2014 - 2020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 smtClean="0"/>
              <a:t>Dôvod zmeny Komunikačnej stratégie OP </a:t>
            </a:r>
            <a:r>
              <a:rPr lang="sk-SK" dirty="0" err="1" smtClean="0"/>
              <a:t>VaI</a:t>
            </a:r>
            <a:endParaRPr lang="pt-BR" dirty="0"/>
          </a:p>
        </p:txBody>
      </p:sp>
      <p:sp>
        <p:nvSpPr>
          <p:cNvPr id="9" name="Zástupný symbol obsahu 3"/>
          <p:cNvSpPr>
            <a:spLocks noGrp="1"/>
          </p:cNvSpPr>
          <p:nvPr>
            <p:ph sz="quarter" idx="13"/>
          </p:nvPr>
        </p:nvSpPr>
        <p:spPr>
          <a:xfrm>
            <a:off x="323528" y="1483746"/>
            <a:ext cx="8640960" cy="4968552"/>
          </a:xfrm>
        </p:spPr>
        <p:txBody>
          <a:bodyPr>
            <a:normAutofit/>
          </a:bodyPr>
          <a:lstStyle/>
          <a:p>
            <a:pPr marL="0" lvl="0" indent="0">
              <a:buClr>
                <a:srgbClr val="DC9E1F"/>
              </a:buClr>
              <a:buNone/>
            </a:pPr>
            <a:endParaRPr lang="sk-SK" dirty="0" smtClean="0">
              <a:solidFill>
                <a:srgbClr val="0070C0"/>
              </a:solidFill>
            </a:endParaRPr>
          </a:p>
          <a:p>
            <a:pPr marL="0" lvl="0" indent="0">
              <a:buClr>
                <a:srgbClr val="DC9E1F"/>
              </a:buClr>
              <a:buNone/>
            </a:pPr>
            <a:r>
              <a:rPr lang="sk-SK" dirty="0" smtClean="0">
                <a:solidFill>
                  <a:srgbClr val="0070C0"/>
                </a:solidFill>
              </a:rPr>
              <a:t>Pôvodná </a:t>
            </a:r>
            <a:r>
              <a:rPr lang="sk-SK" dirty="0">
                <a:solidFill>
                  <a:srgbClr val="0070C0"/>
                </a:solidFill>
              </a:rPr>
              <a:t>verzia dokumentu bola schválená MV pre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dňa </a:t>
            </a:r>
            <a:r>
              <a:rPr lang="sk-SK" b="1" dirty="0">
                <a:solidFill>
                  <a:srgbClr val="0070C0"/>
                </a:solidFill>
              </a:rPr>
              <a:t>28. 04. 2015</a:t>
            </a:r>
            <a:r>
              <a:rPr lang="sk-SK" dirty="0">
                <a:solidFill>
                  <a:srgbClr val="0070C0"/>
                </a:solidFill>
              </a:rPr>
              <a:t> prostredníctvom rozhodovacieho konania per </a:t>
            </a:r>
            <a:r>
              <a:rPr lang="sk-SK" dirty="0" err="1">
                <a:solidFill>
                  <a:srgbClr val="0070C0"/>
                </a:solidFill>
              </a:rPr>
              <a:t>rollam</a:t>
            </a:r>
            <a:r>
              <a:rPr lang="sk-SK" dirty="0">
                <a:solidFill>
                  <a:srgbClr val="0070C0"/>
                </a:solidFill>
              </a:rPr>
              <a:t>.</a:t>
            </a:r>
          </a:p>
          <a:p>
            <a:pPr marL="0" lvl="0" indent="0">
              <a:buClr>
                <a:srgbClr val="DC9E1F"/>
              </a:buClr>
              <a:buNone/>
            </a:pPr>
            <a:r>
              <a:rPr lang="sk-SK" dirty="0">
                <a:solidFill>
                  <a:srgbClr val="0070C0"/>
                </a:solidFill>
              </a:rPr>
              <a:t> </a:t>
            </a:r>
          </a:p>
          <a:p>
            <a:pPr marL="0" lvl="0" indent="0">
              <a:buClr>
                <a:srgbClr val="DC9E1F"/>
              </a:buClr>
              <a:buNone/>
            </a:pPr>
            <a:r>
              <a:rPr lang="sk-SK" b="1" dirty="0">
                <a:solidFill>
                  <a:srgbClr val="0070C0"/>
                </a:solidFill>
              </a:rPr>
              <a:t>Zmeny sú navrhované za účelom:</a:t>
            </a:r>
          </a:p>
          <a:p>
            <a:pPr marL="0" lvl="0" indent="0">
              <a:buClr>
                <a:srgbClr val="DC9E1F"/>
              </a:buClr>
              <a:buNone/>
            </a:pPr>
            <a:r>
              <a:rPr lang="sk-SK" dirty="0">
                <a:solidFill>
                  <a:srgbClr val="0070C0"/>
                </a:solidFill>
              </a:rPr>
              <a:t>•	zosúladenia s aktualizovaným Metodickým pokynom ÚV SR č. </a:t>
            </a:r>
            <a:r>
              <a:rPr lang="sk-SK" dirty="0" smtClean="0">
                <a:solidFill>
                  <a:srgbClr val="0070C0"/>
                </a:solidFill>
              </a:rPr>
              <a:t>16 a </a:t>
            </a:r>
            <a:r>
              <a:rPr lang="sk-SK" dirty="0">
                <a:solidFill>
                  <a:srgbClr val="0070C0"/>
                </a:solidFill>
              </a:rPr>
              <a:t>jeho prílohami;</a:t>
            </a:r>
          </a:p>
          <a:p>
            <a:pPr marL="0" lvl="0" indent="0">
              <a:buClr>
                <a:srgbClr val="DC9E1F"/>
              </a:buClr>
              <a:buNone/>
            </a:pPr>
            <a:r>
              <a:rPr lang="sk-SK" dirty="0">
                <a:solidFill>
                  <a:srgbClr val="0070C0"/>
                </a:solidFill>
              </a:rPr>
              <a:t>•	aktualizácie z dôvodu personálnych a organizačných zmien na RO a SO;</a:t>
            </a:r>
          </a:p>
          <a:p>
            <a:pPr marL="0" lvl="0" indent="0">
              <a:buClr>
                <a:srgbClr val="DC9E1F"/>
              </a:buClr>
              <a:buNone/>
            </a:pPr>
            <a:r>
              <a:rPr lang="sk-SK" dirty="0">
                <a:solidFill>
                  <a:srgbClr val="0070C0"/>
                </a:solidFill>
              </a:rPr>
              <a:t>•	zapracovania zmien vyplývajúcich z implementačnej praxe.</a:t>
            </a:r>
          </a:p>
          <a:p>
            <a:pPr marL="0" lvl="0" indent="0">
              <a:buClr>
                <a:srgbClr val="DC9E1F"/>
              </a:buClr>
              <a:buNone/>
            </a:pPr>
            <a:endParaRPr lang="sk-SK" dirty="0" smtClean="0">
              <a:solidFill>
                <a:srgbClr val="0070C0"/>
              </a:solidFill>
            </a:endParaRPr>
          </a:p>
          <a:p>
            <a:pPr marL="0" lvl="0" indent="0">
              <a:buClr>
                <a:srgbClr val="DC9E1F"/>
              </a:buClr>
              <a:buNone/>
            </a:pPr>
            <a:r>
              <a:rPr lang="sk-SK" dirty="0" smtClean="0">
                <a:solidFill>
                  <a:srgbClr val="0070C0"/>
                </a:solidFill>
              </a:rPr>
              <a:t>Dokument </a:t>
            </a:r>
            <a:r>
              <a:rPr lang="sk-SK" dirty="0">
                <a:solidFill>
                  <a:srgbClr val="0070C0"/>
                </a:solidFill>
              </a:rPr>
              <a:t>bol upravený po štylistickej a formálnej stránke. </a:t>
            </a:r>
          </a:p>
          <a:p>
            <a:pPr marL="0" lvl="0" indent="0">
              <a:buClr>
                <a:srgbClr val="DC9E1F"/>
              </a:buClr>
              <a:buNone/>
            </a:pPr>
            <a:endParaRPr lang="sk-SK" dirty="0" smtClean="0">
              <a:solidFill>
                <a:srgbClr val="0070C0"/>
              </a:solidFill>
            </a:endParaRPr>
          </a:p>
          <a:p>
            <a:pPr marL="0" lvl="0" indent="0">
              <a:buClr>
                <a:srgbClr val="DC9E1F"/>
              </a:buClr>
              <a:buNone/>
            </a:pPr>
            <a:r>
              <a:rPr lang="sk-SK" dirty="0" smtClean="0">
                <a:solidFill>
                  <a:srgbClr val="0070C0"/>
                </a:solidFill>
              </a:rPr>
              <a:t>Materiál </a:t>
            </a:r>
            <a:r>
              <a:rPr lang="sk-SK" dirty="0">
                <a:solidFill>
                  <a:srgbClr val="0070C0"/>
                </a:solidFill>
              </a:rPr>
              <a:t>bol predmetom pripomienkového konania.</a:t>
            </a:r>
            <a:endParaRPr lang="en-GB" sz="1800" dirty="0">
              <a:solidFill>
                <a:srgbClr val="0070C0"/>
              </a:solidFill>
            </a:endParaRPr>
          </a:p>
          <a:p>
            <a:pPr marL="0" indent="0" algn="just">
              <a:spcAft>
                <a:spcPts val="0"/>
              </a:spcAft>
              <a:buClr>
                <a:srgbClr val="002060"/>
              </a:buClr>
              <a:buNone/>
            </a:pPr>
            <a:endParaRPr lang="en-GB" sz="1800" dirty="0">
              <a:solidFill>
                <a:srgbClr val="006E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13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7924800" cy="1872208"/>
          </a:xfrm>
        </p:spPr>
        <p:txBody>
          <a:bodyPr/>
          <a:lstStyle/>
          <a:p>
            <a:pPr algn="just"/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	Financovanie operácií mimo programového </a:t>
            </a: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územia </a:t>
            </a:r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zmysle čl. 70 (2) všeobecného </a:t>
            </a: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nariadenia </a:t>
            </a:r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rámci výzvy </a:t>
            </a: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implementovanej</a:t>
            </a:r>
            <a:b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v gescii </a:t>
            </a:r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MH SR </a:t>
            </a: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zameranej </a:t>
            </a:r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podporu </a:t>
            </a: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vzniku</a:t>
            </a:r>
            <a:b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a </a:t>
            </a:r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činnosti </a:t>
            </a:r>
            <a:r>
              <a:rPr lang="sk-SK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technologicko</a:t>
            </a:r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inovačných </a:t>
            </a: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platforiem </a:t>
            </a:r>
            <a:endParaRPr lang="sk-S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2136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5. </a:t>
            </a:r>
            <a:r>
              <a:rPr lang="pt-BR" dirty="0" smtClean="0"/>
              <a:t>Financovanie </a:t>
            </a:r>
            <a:r>
              <a:rPr lang="pt-BR" dirty="0"/>
              <a:t>operácií mimo programového územia </a:t>
            </a: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 smtClean="0"/>
              <a:t>Cieľ a Zdôvodnenie</a:t>
            </a:r>
            <a:endParaRPr lang="pt-BR" dirty="0"/>
          </a:p>
        </p:txBody>
      </p:sp>
      <p:sp>
        <p:nvSpPr>
          <p:cNvPr id="9" name="Zástupný symbol obsahu 3"/>
          <p:cNvSpPr>
            <a:spLocks noGrp="1"/>
          </p:cNvSpPr>
          <p:nvPr>
            <p:ph sz="quarter" idx="13"/>
          </p:nvPr>
        </p:nvSpPr>
        <p:spPr>
          <a:xfrm>
            <a:off x="323528" y="1483746"/>
            <a:ext cx="8640960" cy="4968552"/>
          </a:xfrm>
        </p:spPr>
        <p:txBody>
          <a:bodyPr>
            <a:normAutofit/>
          </a:bodyPr>
          <a:lstStyle/>
          <a:p>
            <a:pPr algn="just">
              <a:buClrTx/>
              <a:buFont typeface="Wingdings" panose="05000000000000000000" pitchFamily="2" charset="2"/>
              <a:buChar char="§"/>
            </a:pPr>
            <a:r>
              <a:rPr lang="sk-SK" sz="1600" dirty="0" smtClean="0">
                <a:solidFill>
                  <a:srgbClr val="0070C0"/>
                </a:solidFill>
              </a:rPr>
              <a:t>V </a:t>
            </a:r>
            <a:r>
              <a:rPr lang="sk-SK" sz="1600" dirty="0">
                <a:solidFill>
                  <a:srgbClr val="0070C0"/>
                </a:solidFill>
              </a:rPr>
              <a:t>procese prípravy </a:t>
            </a:r>
            <a:r>
              <a:rPr lang="sk-SK" sz="1600" b="1" dirty="0">
                <a:solidFill>
                  <a:srgbClr val="0070C0"/>
                </a:solidFill>
              </a:rPr>
              <a:t>výzvy zameranej na podporu vzniku a činnosti </a:t>
            </a:r>
            <a:r>
              <a:rPr lang="sk-SK" sz="1600" b="1" dirty="0" err="1">
                <a:solidFill>
                  <a:srgbClr val="0070C0"/>
                </a:solidFill>
              </a:rPr>
              <a:t>technologicko</a:t>
            </a:r>
            <a:r>
              <a:rPr lang="sk-SK" sz="1600" b="1" dirty="0">
                <a:solidFill>
                  <a:srgbClr val="0070C0"/>
                </a:solidFill>
              </a:rPr>
              <a:t> - inovačných platforiem v rámci jednotlivých odvetví hospodárstva</a:t>
            </a:r>
            <a:r>
              <a:rPr lang="sk-SK" sz="1600" dirty="0">
                <a:solidFill>
                  <a:srgbClr val="0070C0"/>
                </a:solidFill>
              </a:rPr>
              <a:t> </a:t>
            </a:r>
            <a:r>
              <a:rPr lang="sk-SK" sz="1600" dirty="0" smtClean="0">
                <a:solidFill>
                  <a:srgbClr val="0070C0"/>
                </a:solidFill>
              </a:rPr>
              <a:t>bola </a:t>
            </a:r>
            <a:r>
              <a:rPr lang="sk-SK" sz="1600" dirty="0">
                <a:solidFill>
                  <a:srgbClr val="0070C0"/>
                </a:solidFill>
              </a:rPr>
              <a:t>zo strany MH SR identifikovaná potreba uplatnenia výnimky podľa čl. 70 ods. 2 všeobecného nariadenia </a:t>
            </a:r>
            <a:r>
              <a:rPr lang="sk-SK" sz="1600" dirty="0" smtClean="0">
                <a:solidFill>
                  <a:srgbClr val="0070C0"/>
                </a:solidFill>
              </a:rPr>
              <a:t>(výnimka z pravidiel územnej oprávnenosti) </a:t>
            </a:r>
          </a:p>
          <a:p>
            <a:pPr algn="just">
              <a:buClrTx/>
              <a:buFont typeface="Wingdings" panose="05000000000000000000" pitchFamily="2" charset="2"/>
              <a:buChar char="§"/>
            </a:pPr>
            <a:r>
              <a:rPr lang="sk-SK" sz="1600" b="1" dirty="0" smtClean="0">
                <a:solidFill>
                  <a:srgbClr val="0070C0"/>
                </a:solidFill>
              </a:rPr>
              <a:t>Oblasť </a:t>
            </a:r>
            <a:r>
              <a:rPr lang="sk-SK" sz="1600" b="1" dirty="0">
                <a:solidFill>
                  <a:srgbClr val="0070C0"/>
                </a:solidFill>
              </a:rPr>
              <a:t>programu pre predmetnú výzvu predstavuje územie celej </a:t>
            </a:r>
            <a:r>
              <a:rPr lang="sk-SK" sz="1600" b="1" dirty="0" smtClean="0">
                <a:solidFill>
                  <a:srgbClr val="0070C0"/>
                </a:solidFill>
              </a:rPr>
              <a:t>SR s</a:t>
            </a:r>
            <a:r>
              <a:rPr lang="sk-SK" sz="1600" b="1" dirty="0">
                <a:solidFill>
                  <a:srgbClr val="0070C0"/>
                </a:solidFill>
              </a:rPr>
              <a:t> výnimkou Bratislavského </a:t>
            </a:r>
            <a:r>
              <a:rPr lang="sk-SK" sz="1600" b="1" dirty="0" smtClean="0">
                <a:solidFill>
                  <a:srgbClr val="0070C0"/>
                </a:solidFill>
              </a:rPr>
              <a:t>kraja </a:t>
            </a:r>
            <a:r>
              <a:rPr lang="sk-SK" sz="1600" dirty="0" smtClean="0">
                <a:solidFill>
                  <a:srgbClr val="0070C0"/>
                </a:solidFill>
              </a:rPr>
              <a:t>(Prioritná os 1)</a:t>
            </a:r>
          </a:p>
          <a:p>
            <a:pPr algn="just">
              <a:buClrTx/>
              <a:buFont typeface="Wingdings" panose="05000000000000000000" pitchFamily="2" charset="2"/>
              <a:buChar char="§"/>
            </a:pPr>
            <a:r>
              <a:rPr lang="sk-SK" sz="1600" dirty="0" smtClean="0">
                <a:solidFill>
                  <a:srgbClr val="0070C0"/>
                </a:solidFill>
              </a:rPr>
              <a:t>Keďže </a:t>
            </a:r>
            <a:r>
              <a:rPr lang="sk-SK" sz="1600" dirty="0">
                <a:solidFill>
                  <a:srgbClr val="0070C0"/>
                </a:solidFill>
              </a:rPr>
              <a:t>jedným z cieľov výzvy je podpora vyvárania partnerstiev subjektov z podnikateľského sektoru s výskumnými organizáciami, bolo potrebné sa </a:t>
            </a:r>
            <a:r>
              <a:rPr lang="sk-SK" sz="1600" dirty="0" err="1">
                <a:solidFill>
                  <a:srgbClr val="0070C0"/>
                </a:solidFill>
              </a:rPr>
              <a:t>vysporiadať</a:t>
            </a:r>
            <a:r>
              <a:rPr lang="sk-SK" sz="1600" dirty="0">
                <a:solidFill>
                  <a:srgbClr val="0070C0"/>
                </a:solidFill>
              </a:rPr>
              <a:t> so skutočnosťou, že </a:t>
            </a:r>
            <a:r>
              <a:rPr lang="sk-SK" sz="1600" b="1" dirty="0">
                <a:solidFill>
                  <a:srgbClr val="0070C0"/>
                </a:solidFill>
              </a:rPr>
              <a:t>znalostná a infraštruktúrna báza v SR vykazuje značnú asymetriu z hľadiska teritoriálneho rozloženia</a:t>
            </a:r>
            <a:r>
              <a:rPr lang="sk-SK" sz="1600" dirty="0">
                <a:solidFill>
                  <a:srgbClr val="0070C0"/>
                </a:solidFill>
              </a:rPr>
              <a:t>. Z pohľadu </a:t>
            </a:r>
            <a:r>
              <a:rPr lang="sk-SK" sz="1600" dirty="0" err="1">
                <a:solidFill>
                  <a:srgbClr val="0070C0"/>
                </a:solidFill>
              </a:rPr>
              <a:t>výskumno</a:t>
            </a:r>
            <a:r>
              <a:rPr lang="sk-SK" sz="1600" dirty="0">
                <a:solidFill>
                  <a:srgbClr val="0070C0"/>
                </a:solidFill>
              </a:rPr>
              <a:t> - vývojového potenciálu je v Bratislavskom kraji lokalizovaných viac ako 50% celoslovenských kapacít, pričom pracoviská lokalizované v Bratislavskom regióne dosahujú viac ako 60% výkonov v oblasti medzinárodnej </a:t>
            </a:r>
            <a:r>
              <a:rPr lang="sk-SK" sz="1600" dirty="0" err="1">
                <a:solidFill>
                  <a:srgbClr val="0070C0"/>
                </a:solidFill>
              </a:rPr>
              <a:t>výskumno</a:t>
            </a:r>
            <a:r>
              <a:rPr lang="sk-SK" sz="1600" dirty="0">
                <a:solidFill>
                  <a:srgbClr val="0070C0"/>
                </a:solidFill>
              </a:rPr>
              <a:t> - vývojovej </a:t>
            </a:r>
            <a:r>
              <a:rPr lang="sk-SK" sz="1600" dirty="0" smtClean="0">
                <a:solidFill>
                  <a:srgbClr val="0070C0"/>
                </a:solidFill>
              </a:rPr>
              <a:t>angažovanosti </a:t>
            </a:r>
            <a:r>
              <a:rPr lang="sk-SK" sz="1600" dirty="0">
                <a:solidFill>
                  <a:srgbClr val="0070C0"/>
                </a:solidFill>
              </a:rPr>
              <a:t>a viac ako 70% všetkých vedeckých výstupov Slovenska publikovaných v renomovaných medzinárodných </a:t>
            </a:r>
            <a:r>
              <a:rPr lang="sk-SK" sz="1600" dirty="0" smtClean="0">
                <a:solidFill>
                  <a:srgbClr val="0070C0"/>
                </a:solidFill>
              </a:rPr>
              <a:t>časopisoch</a:t>
            </a:r>
            <a:endParaRPr lang="sk-SK" sz="1600" dirty="0">
              <a:solidFill>
                <a:srgbClr val="0070C0"/>
              </a:solidFill>
            </a:endParaRPr>
          </a:p>
          <a:p>
            <a:pPr algn="just">
              <a:buClrTx/>
              <a:buFont typeface="Wingdings" panose="05000000000000000000" pitchFamily="2" charset="2"/>
              <a:buChar char="§"/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5656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5. </a:t>
            </a:r>
            <a:r>
              <a:rPr lang="pt-BR" dirty="0" smtClean="0"/>
              <a:t>Financovanie </a:t>
            </a:r>
            <a:r>
              <a:rPr lang="pt-BR" dirty="0"/>
              <a:t>operácií mimo programového územia </a:t>
            </a: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 smtClean="0"/>
              <a:t>Cieľ a Zdôvodnenie</a:t>
            </a:r>
            <a:endParaRPr lang="pt-BR" dirty="0"/>
          </a:p>
        </p:txBody>
      </p:sp>
      <p:sp>
        <p:nvSpPr>
          <p:cNvPr id="9" name="Zástupný symbol obsahu 3"/>
          <p:cNvSpPr>
            <a:spLocks noGrp="1"/>
          </p:cNvSpPr>
          <p:nvPr>
            <p:ph sz="quarter" idx="13"/>
          </p:nvPr>
        </p:nvSpPr>
        <p:spPr>
          <a:xfrm>
            <a:off x="35063" y="1700808"/>
            <a:ext cx="8640960" cy="4968552"/>
          </a:xfrm>
        </p:spPr>
        <p:txBody>
          <a:bodyPr>
            <a:normAutofit/>
          </a:bodyPr>
          <a:lstStyle/>
          <a:p>
            <a:pPr algn="just"/>
            <a:r>
              <a:rPr lang="sk-SK" sz="1600" b="1" dirty="0" smtClean="0">
                <a:solidFill>
                  <a:srgbClr val="0070C0"/>
                </a:solidFill>
              </a:rPr>
              <a:t>Cieľom </a:t>
            </a:r>
            <a:r>
              <a:rPr lang="sk-SK" sz="1600" b="1" dirty="0">
                <a:solidFill>
                  <a:srgbClr val="0070C0"/>
                </a:solidFill>
              </a:rPr>
              <a:t>tohto prístupu je vytvoriť podmienky pre efektívnu implementáciu projektov realizovaných v rámci predmetnej výzvy a zvýšiť kvalitu, pridanú hodnotu a počet želaných výstupov týchto projektov, pri súčasnom zabezpečení podmienky, že každá časť projektového zámeru/projektu zrealizovaná mimo oblasti programu (t</a:t>
            </a:r>
            <a:r>
              <a:rPr lang="sk-SK" sz="1600" b="1" dirty="0" smtClean="0">
                <a:solidFill>
                  <a:srgbClr val="0070C0"/>
                </a:solidFill>
              </a:rPr>
              <a:t>. j</a:t>
            </a:r>
            <a:r>
              <a:rPr lang="sk-SK" sz="1600" b="1" dirty="0">
                <a:solidFill>
                  <a:srgbClr val="0070C0"/>
                </a:solidFill>
              </a:rPr>
              <a:t>. v Bratislavskom kraji) bude mať preukázateľný prínos pre oblasť programu (všetky kraje Slovenskej republiky s výnimkou Bratislavského kraja</a:t>
            </a:r>
            <a:r>
              <a:rPr lang="sk-SK" sz="1600" b="1" dirty="0" smtClean="0">
                <a:solidFill>
                  <a:srgbClr val="0070C0"/>
                </a:solidFill>
              </a:rPr>
              <a:t>)</a:t>
            </a:r>
          </a:p>
          <a:p>
            <a:pPr algn="just"/>
            <a:r>
              <a:rPr lang="sk-SK" sz="1600" b="1" dirty="0">
                <a:solidFill>
                  <a:srgbClr val="0070C0"/>
                </a:solidFill>
              </a:rPr>
              <a:t>Uplatnenie čl. 70 ods. 2 všeobecného nariadenia </a:t>
            </a:r>
            <a:r>
              <a:rPr lang="sk-SK" sz="1600" dirty="0">
                <a:solidFill>
                  <a:srgbClr val="0070C0"/>
                </a:solidFill>
              </a:rPr>
              <a:t>pre projektové zámery/projekty realizované v rámci tejto výzvy, t</a:t>
            </a:r>
            <a:r>
              <a:rPr lang="sk-SK" sz="1600" dirty="0" smtClean="0">
                <a:solidFill>
                  <a:srgbClr val="0070C0"/>
                </a:solidFill>
              </a:rPr>
              <a:t>. j</a:t>
            </a:r>
            <a:r>
              <a:rPr lang="sk-SK" sz="1600" dirty="0">
                <a:solidFill>
                  <a:srgbClr val="0070C0"/>
                </a:solidFill>
              </a:rPr>
              <a:t>. možnosť realizovať určené aktivity projektového zámeru/projektu, resp. ich časť mimo oblasti programu, konkrétne na území Bratislavského kraja, </a:t>
            </a:r>
            <a:r>
              <a:rPr lang="sk-SK" sz="1600" b="1" dirty="0">
                <a:solidFill>
                  <a:srgbClr val="0070C0"/>
                </a:solidFill>
              </a:rPr>
              <a:t>je relevantné výlučne v rámci hlavných aktivít „priemyselný výskum“ a/alebo „experimentálny vývoj“ realizovaných partnerom, ktorý je výskumnou organizáciou </a:t>
            </a:r>
            <a:r>
              <a:rPr lang="sk-SK" sz="1600" dirty="0">
                <a:solidFill>
                  <a:srgbClr val="0070C0"/>
                </a:solidFill>
              </a:rPr>
              <a:t>v zmysle podmienok stanovených </a:t>
            </a:r>
            <a:r>
              <a:rPr lang="sk-SK" sz="1600" dirty="0" smtClean="0">
                <a:solidFill>
                  <a:srgbClr val="0070C0"/>
                </a:solidFill>
              </a:rPr>
              <a:t>výzvou</a:t>
            </a:r>
            <a:endParaRPr lang="sk-SK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6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268760"/>
            <a:ext cx="7924800" cy="1440160"/>
          </a:xfrm>
        </p:spPr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Záverečná správa z Priebežného hodnotenia Operačného programu Výskum a inovácie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617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323527" y="1844824"/>
            <a:ext cx="8496945" cy="407402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dirty="0">
                <a:solidFill>
                  <a:srgbClr val="0070C0"/>
                </a:solidFill>
              </a:rPr>
              <a:t>Podnet:</a:t>
            </a:r>
            <a:r>
              <a:rPr lang="sk-SK" b="1" dirty="0" smtClean="0">
                <a:solidFill>
                  <a:srgbClr val="0070C0"/>
                </a:solidFill>
              </a:rPr>
              <a:t> Plán </a:t>
            </a:r>
            <a:r>
              <a:rPr lang="sk-SK" b="1" dirty="0">
                <a:solidFill>
                  <a:srgbClr val="0070C0"/>
                </a:solidFill>
              </a:rPr>
              <a:t>hodnotení OP </a:t>
            </a:r>
            <a:r>
              <a:rPr lang="sk-SK" b="1" dirty="0" err="1">
                <a:solidFill>
                  <a:srgbClr val="0070C0"/>
                </a:solidFill>
              </a:rPr>
              <a:t>VaI</a:t>
            </a:r>
            <a:endParaRPr lang="sk-SK" b="1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dirty="0" smtClean="0">
                <a:solidFill>
                  <a:srgbClr val="0070C0"/>
                </a:solidFill>
              </a:rPr>
              <a:t>Obdobie hodnotenia: </a:t>
            </a:r>
            <a:r>
              <a:rPr lang="sk-SK" b="1" dirty="0">
                <a:solidFill>
                  <a:srgbClr val="0070C0"/>
                </a:solidFill>
              </a:rPr>
              <a:t>jún – december 2018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b="1" dirty="0" smtClean="0">
                <a:solidFill>
                  <a:srgbClr val="0070C0"/>
                </a:solidFill>
              </a:rPr>
              <a:t>Ciele: </a:t>
            </a:r>
            <a:endParaRPr lang="sk-SK" b="1" dirty="0">
              <a:solidFill>
                <a:srgbClr val="0070C0"/>
              </a:solidFill>
            </a:endParaRPr>
          </a:p>
          <a:p>
            <a:pPr lvl="1"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0070C0"/>
                </a:solidFill>
              </a:rPr>
              <a:t>hodnotenie dosiahnutého pokroku v implementácii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na základe hodnotiacich otázok </a:t>
            </a:r>
          </a:p>
          <a:p>
            <a:pPr lvl="1"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0070C0"/>
                </a:solidFill>
              </a:rPr>
              <a:t>hodnotenie procesov implementácie programu na úrovni RO, ako aj na úrovni SO (VA a MH SR)</a:t>
            </a:r>
          </a:p>
          <a:p>
            <a:pPr lvl="1"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0070C0"/>
                </a:solidFill>
              </a:rPr>
              <a:t>spracovanie návrhu odporúčaní na zvýšenie kvality implementácie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endParaRPr lang="sk-SK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dirty="0" smtClean="0">
                <a:solidFill>
                  <a:srgbClr val="0070C0"/>
                </a:solidFill>
              </a:rPr>
              <a:t>Realizácia: </a:t>
            </a:r>
            <a:r>
              <a:rPr lang="sk-SK" b="1" dirty="0" smtClean="0">
                <a:solidFill>
                  <a:srgbClr val="0070C0"/>
                </a:solidFill>
              </a:rPr>
              <a:t>externe (Grant </a:t>
            </a:r>
            <a:r>
              <a:rPr lang="sk-SK" b="1" dirty="0" err="1" smtClean="0">
                <a:solidFill>
                  <a:srgbClr val="0070C0"/>
                </a:solidFill>
              </a:rPr>
              <a:t>Thornton</a:t>
            </a:r>
            <a:r>
              <a:rPr lang="sk-SK" b="1" dirty="0" smtClean="0">
                <a:solidFill>
                  <a:srgbClr val="0070C0"/>
                </a:solidFill>
              </a:rPr>
              <a:t> a </a:t>
            </a:r>
            <a:r>
              <a:rPr lang="sk-SK" b="1" dirty="0" err="1" smtClean="0">
                <a:solidFill>
                  <a:srgbClr val="0070C0"/>
                </a:solidFill>
              </a:rPr>
              <a:t>Visions</a:t>
            </a:r>
            <a:r>
              <a:rPr lang="sk-SK" b="1" dirty="0" smtClean="0">
                <a:solidFill>
                  <a:srgbClr val="0070C0"/>
                </a:solidFill>
              </a:rPr>
              <a:t> </a:t>
            </a:r>
            <a:r>
              <a:rPr lang="sk-SK" b="1" dirty="0" err="1" smtClean="0">
                <a:solidFill>
                  <a:srgbClr val="0070C0"/>
                </a:solidFill>
              </a:rPr>
              <a:t>Consulting</a:t>
            </a:r>
            <a:r>
              <a:rPr lang="sk-SK" b="1" dirty="0" smtClean="0">
                <a:solidFill>
                  <a:srgbClr val="0070C0"/>
                </a:solidFill>
              </a:rPr>
              <a:t>)</a:t>
            </a:r>
            <a:endParaRPr lang="sk-SK" b="1" dirty="0">
              <a:solidFill>
                <a:srgbClr val="0070C0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5084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22030" y="1628800"/>
            <a:ext cx="8111169" cy="408304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dirty="0" smtClean="0">
                <a:solidFill>
                  <a:srgbClr val="0070C0"/>
                </a:solidFill>
              </a:rPr>
              <a:t>Časti hodnotenia:</a:t>
            </a:r>
            <a:endParaRPr lang="sk-SK" dirty="0">
              <a:solidFill>
                <a:srgbClr val="0070C0"/>
              </a:solidFill>
            </a:endParaRPr>
          </a:p>
          <a:p>
            <a:pPr marL="800100" lvl="1" indent="-342900">
              <a:buClr>
                <a:srgbClr val="0070C0"/>
              </a:buClr>
              <a:buFont typeface="+mj-lt"/>
              <a:buAutoNum type="arabicParenR"/>
            </a:pPr>
            <a:r>
              <a:rPr lang="sk-SK" b="1" dirty="0">
                <a:solidFill>
                  <a:srgbClr val="0070C0"/>
                </a:solidFill>
              </a:rPr>
              <a:t>Zhodnotenie efektívnosti implementácie OP </a:t>
            </a:r>
            <a:r>
              <a:rPr lang="sk-SK" b="1" dirty="0" err="1">
                <a:solidFill>
                  <a:srgbClr val="0070C0"/>
                </a:solidFill>
              </a:rPr>
              <a:t>VaI</a:t>
            </a:r>
            <a:r>
              <a:rPr lang="sk-SK" b="1" dirty="0">
                <a:solidFill>
                  <a:srgbClr val="0070C0"/>
                </a:solidFill>
              </a:rPr>
              <a:t> a príspevku OP </a:t>
            </a:r>
            <a:r>
              <a:rPr lang="sk-SK" b="1" dirty="0" err="1">
                <a:solidFill>
                  <a:srgbClr val="0070C0"/>
                </a:solidFill>
              </a:rPr>
              <a:t>VaI</a:t>
            </a:r>
            <a:r>
              <a:rPr lang="sk-SK" b="1" dirty="0">
                <a:solidFill>
                  <a:srgbClr val="0070C0"/>
                </a:solidFill>
              </a:rPr>
              <a:t> k plneniu cieľov a opatrení RIS3 SK </a:t>
            </a:r>
            <a:r>
              <a:rPr lang="sk-SK" dirty="0">
                <a:solidFill>
                  <a:srgbClr val="0070C0"/>
                </a:solidFill>
              </a:rPr>
              <a:t>(míľnik </a:t>
            </a:r>
            <a:r>
              <a:rPr lang="sk-SK" dirty="0" smtClean="0">
                <a:solidFill>
                  <a:srgbClr val="0070C0"/>
                </a:solidFill>
              </a:rPr>
              <a:t>I)</a:t>
            </a:r>
            <a:endParaRPr lang="sk-SK" dirty="0">
              <a:solidFill>
                <a:srgbClr val="0070C0"/>
              </a:solidFill>
            </a:endParaRPr>
          </a:p>
          <a:p>
            <a:pPr marL="800100" lvl="1" indent="-342900">
              <a:buClr>
                <a:srgbClr val="0070C0"/>
              </a:buClr>
              <a:buFont typeface="+mj-lt"/>
              <a:buAutoNum type="arabicParenR"/>
            </a:pPr>
            <a:r>
              <a:rPr lang="sk-SK" b="1" dirty="0">
                <a:solidFill>
                  <a:srgbClr val="0070C0"/>
                </a:solidFill>
              </a:rPr>
              <a:t>Návrh odporúčaní na zefektívnenie jednotlivých procesov v rámci implementácie OP </a:t>
            </a:r>
            <a:r>
              <a:rPr lang="sk-SK" b="1" dirty="0" err="1">
                <a:solidFill>
                  <a:srgbClr val="0070C0"/>
                </a:solidFill>
              </a:rPr>
              <a:t>VaI</a:t>
            </a:r>
            <a:r>
              <a:rPr lang="sk-SK" b="1" dirty="0">
                <a:solidFill>
                  <a:srgbClr val="0070C0"/>
                </a:solidFill>
              </a:rPr>
              <a:t> a zhodnotenie systému monitorovania </a:t>
            </a:r>
            <a:r>
              <a:rPr lang="sk-SK" dirty="0">
                <a:solidFill>
                  <a:srgbClr val="0070C0"/>
                </a:solidFill>
              </a:rPr>
              <a:t>(míľnik II</a:t>
            </a:r>
            <a:r>
              <a:rPr lang="sk-SK" dirty="0" smtClean="0">
                <a:solidFill>
                  <a:srgbClr val="0070C0"/>
                </a:solidFill>
              </a:rPr>
              <a:t>)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dirty="0" smtClean="0">
                <a:solidFill>
                  <a:srgbClr val="0070C0"/>
                </a:solidFill>
              </a:rPr>
              <a:t>Priebeh hodnotenia:</a:t>
            </a:r>
            <a:endParaRPr lang="sk-SK" dirty="0">
              <a:solidFill>
                <a:srgbClr val="0070C0"/>
              </a:solidFill>
            </a:endParaRPr>
          </a:p>
          <a:p>
            <a:pPr lvl="1"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0070C0"/>
                </a:solidFill>
              </a:rPr>
              <a:t>Vyhodnotenie hodnotiacich </a:t>
            </a:r>
            <a:r>
              <a:rPr lang="sk-SK" dirty="0" smtClean="0">
                <a:solidFill>
                  <a:srgbClr val="0070C0"/>
                </a:solidFill>
              </a:rPr>
              <a:t>otázok</a:t>
            </a:r>
            <a:endParaRPr lang="sk-SK" dirty="0">
              <a:solidFill>
                <a:srgbClr val="0070C0"/>
              </a:solidFill>
            </a:endParaRPr>
          </a:p>
          <a:p>
            <a:pPr lvl="1"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0070C0"/>
                </a:solidFill>
              </a:rPr>
              <a:t>Syntéza hlavných zistení</a:t>
            </a:r>
          </a:p>
          <a:p>
            <a:pPr lvl="1"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0070C0"/>
                </a:solidFill>
              </a:rPr>
              <a:t>Spracovanie záverov</a:t>
            </a:r>
          </a:p>
          <a:p>
            <a:pPr lvl="1"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0070C0"/>
                </a:solidFill>
              </a:rPr>
              <a:t>Návrh </a:t>
            </a:r>
            <a:r>
              <a:rPr lang="sk-SK" dirty="0" smtClean="0">
                <a:solidFill>
                  <a:srgbClr val="0070C0"/>
                </a:solidFill>
              </a:rPr>
              <a:t>odporúčaní</a:t>
            </a:r>
            <a:endParaRPr lang="sk-SK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8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251520" y="1628801"/>
            <a:ext cx="8748464" cy="4248472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sz="2200" b="1" dirty="0" smtClean="0">
                <a:solidFill>
                  <a:srgbClr val="0070C0"/>
                </a:solidFill>
              </a:rPr>
              <a:t>Aplikované metódy</a:t>
            </a:r>
          </a:p>
          <a:p>
            <a:pPr>
              <a:buFont typeface="Wingdings" charset="2"/>
              <a:buChar char="Ø"/>
            </a:pPr>
            <a:r>
              <a:rPr lang="sk-SK" sz="2200" b="1" dirty="0" smtClean="0">
                <a:solidFill>
                  <a:srgbClr val="0070C0"/>
                </a:solidFill>
              </a:rPr>
              <a:t>Analytická práca:</a:t>
            </a:r>
          </a:p>
          <a:p>
            <a:pPr lvl="1">
              <a:buFont typeface="Wingdings" charset="2"/>
              <a:buChar char="v"/>
            </a:pPr>
            <a:r>
              <a:rPr lang="sk-SK" sz="2000" dirty="0" err="1" smtClean="0">
                <a:solidFill>
                  <a:srgbClr val="0070C0"/>
                </a:solidFill>
              </a:rPr>
              <a:t>Desk</a:t>
            </a:r>
            <a:r>
              <a:rPr lang="sk-SK" sz="2000" dirty="0" smtClean="0">
                <a:solidFill>
                  <a:srgbClr val="0070C0"/>
                </a:solidFill>
              </a:rPr>
              <a:t> </a:t>
            </a:r>
            <a:r>
              <a:rPr lang="sk-SK" sz="2000" dirty="0" err="1" smtClean="0">
                <a:solidFill>
                  <a:srgbClr val="0070C0"/>
                </a:solidFill>
              </a:rPr>
              <a:t>research</a:t>
            </a:r>
            <a:r>
              <a:rPr lang="sk-SK" sz="2000" dirty="0" smtClean="0">
                <a:solidFill>
                  <a:srgbClr val="0070C0"/>
                </a:solidFill>
              </a:rPr>
              <a:t> získaných zdrojov informácií</a:t>
            </a:r>
          </a:p>
          <a:p>
            <a:pPr lvl="1">
              <a:buFont typeface="Wingdings" charset="2"/>
              <a:buChar char="v"/>
            </a:pPr>
            <a:r>
              <a:rPr lang="sk-SK" sz="2000" dirty="0" smtClean="0">
                <a:solidFill>
                  <a:srgbClr val="0070C0"/>
                </a:solidFill>
              </a:rPr>
              <a:t>Prieskum/dotazníkový prieskum pre žiadateľov/ prijímateľov</a:t>
            </a:r>
          </a:p>
          <a:p>
            <a:pPr lvl="1">
              <a:buFont typeface="Wingdings" charset="2"/>
              <a:buChar char="v"/>
            </a:pPr>
            <a:r>
              <a:rPr lang="sk-SK" sz="2000" dirty="0" smtClean="0">
                <a:solidFill>
                  <a:srgbClr val="0070C0"/>
                </a:solidFill>
              </a:rPr>
              <a:t>Interview s odbornými zamestnancami RO/SO</a:t>
            </a:r>
          </a:p>
          <a:p>
            <a:pPr lvl="1">
              <a:lnSpc>
                <a:spcPct val="110000"/>
              </a:lnSpc>
              <a:buFont typeface="Wingdings" charset="2"/>
              <a:buChar char="v"/>
            </a:pPr>
            <a:r>
              <a:rPr lang="sk-SK" sz="2000" dirty="0" smtClean="0">
                <a:solidFill>
                  <a:srgbClr val="0070C0"/>
                </a:solidFill>
              </a:rPr>
              <a:t>Štatistické analýzy dátovej základne v jednotlivých prioritných osiach OP </a:t>
            </a:r>
            <a:r>
              <a:rPr lang="sk-SK" sz="2000" dirty="0" err="1" smtClean="0">
                <a:solidFill>
                  <a:srgbClr val="0070C0"/>
                </a:solidFill>
              </a:rPr>
              <a:t>VaI</a:t>
            </a:r>
            <a:r>
              <a:rPr lang="sk-SK" sz="2000" dirty="0" smtClean="0">
                <a:solidFill>
                  <a:srgbClr val="0070C0"/>
                </a:solidFill>
              </a:rPr>
              <a:t/>
            </a:r>
            <a:br>
              <a:rPr lang="sk-SK" sz="2000" dirty="0" smtClean="0">
                <a:solidFill>
                  <a:srgbClr val="0070C0"/>
                </a:solidFill>
              </a:rPr>
            </a:br>
            <a:r>
              <a:rPr lang="sk-SK" sz="2000" dirty="0" smtClean="0">
                <a:solidFill>
                  <a:srgbClr val="0070C0"/>
                </a:solidFill>
              </a:rPr>
              <a:t>z dostupných štatistických a monitorovacích databáz (vrátane analýzy časových radov)</a:t>
            </a:r>
          </a:p>
          <a:p>
            <a:pPr>
              <a:spcBef>
                <a:spcPts val="600"/>
              </a:spcBef>
              <a:buFont typeface="Wingdings" charset="2"/>
              <a:buChar char="Ø"/>
            </a:pPr>
            <a:r>
              <a:rPr lang="sk-SK" sz="2200" b="1" dirty="0" smtClean="0">
                <a:solidFill>
                  <a:srgbClr val="0070C0"/>
                </a:solidFill>
              </a:rPr>
              <a:t>Komparatívna metóda sledovania dát v rámci OP </a:t>
            </a:r>
            <a:r>
              <a:rPr lang="sk-SK" sz="2200" b="1" dirty="0" err="1" smtClean="0">
                <a:solidFill>
                  <a:srgbClr val="0070C0"/>
                </a:solidFill>
              </a:rPr>
              <a:t>VaV</a:t>
            </a:r>
            <a:r>
              <a:rPr lang="sk-SK" sz="2200" b="1" dirty="0" smtClean="0">
                <a:solidFill>
                  <a:srgbClr val="0070C0"/>
                </a:solidFill>
              </a:rPr>
              <a:t>, OP </a:t>
            </a:r>
            <a:r>
              <a:rPr lang="sk-SK" sz="2200" b="1" dirty="0" err="1" smtClean="0">
                <a:solidFill>
                  <a:srgbClr val="0070C0"/>
                </a:solidFill>
              </a:rPr>
              <a:t>KaHR</a:t>
            </a:r>
            <a:r>
              <a:rPr lang="sk-SK" sz="2200" b="1" dirty="0" smtClean="0">
                <a:solidFill>
                  <a:srgbClr val="0070C0"/>
                </a:solidFill>
              </a:rPr>
              <a:t> a OP </a:t>
            </a:r>
            <a:r>
              <a:rPr lang="sk-SK" sz="2200" b="1" dirty="0" err="1" smtClean="0">
                <a:solidFill>
                  <a:srgbClr val="0070C0"/>
                </a:solidFill>
              </a:rPr>
              <a:t>VaI</a:t>
            </a:r>
            <a:endParaRPr lang="sk-SK" sz="2200" b="1" dirty="0" smtClean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buFont typeface="Wingdings" charset="2"/>
              <a:buChar char="Ø"/>
            </a:pPr>
            <a:r>
              <a:rPr lang="sk-SK" sz="2200" b="1" dirty="0" smtClean="0">
                <a:solidFill>
                  <a:srgbClr val="0070C0"/>
                </a:solidFill>
              </a:rPr>
              <a:t>Proces vyhodnotenia/syntéza získaných informácií:</a:t>
            </a:r>
          </a:p>
          <a:p>
            <a:pPr lvl="1">
              <a:buFont typeface="Wingdings" charset="2"/>
              <a:buChar char="v"/>
            </a:pPr>
            <a:r>
              <a:rPr lang="sk-SK" sz="2000" dirty="0" err="1" smtClean="0">
                <a:solidFill>
                  <a:srgbClr val="0070C0"/>
                </a:solidFill>
              </a:rPr>
              <a:t>Theory</a:t>
            </a:r>
            <a:r>
              <a:rPr lang="sk-SK" sz="2000" dirty="0" smtClean="0">
                <a:solidFill>
                  <a:srgbClr val="0070C0"/>
                </a:solidFill>
              </a:rPr>
              <a:t> </a:t>
            </a:r>
            <a:r>
              <a:rPr lang="sk-SK" sz="2000" dirty="0" err="1" smtClean="0">
                <a:solidFill>
                  <a:srgbClr val="0070C0"/>
                </a:solidFill>
              </a:rPr>
              <a:t>Based</a:t>
            </a:r>
            <a:r>
              <a:rPr lang="sk-SK" sz="2000" dirty="0" smtClean="0">
                <a:solidFill>
                  <a:srgbClr val="0070C0"/>
                </a:solidFill>
              </a:rPr>
              <a:t> </a:t>
            </a:r>
            <a:r>
              <a:rPr lang="sk-SK" sz="2000" dirty="0" err="1" smtClean="0">
                <a:solidFill>
                  <a:srgbClr val="0070C0"/>
                </a:solidFill>
              </a:rPr>
              <a:t>Evaluation</a:t>
            </a:r>
            <a:endParaRPr lang="sk-SK" sz="2000" dirty="0" smtClean="0">
              <a:solidFill>
                <a:srgbClr val="0070C0"/>
              </a:solidFill>
            </a:endParaRPr>
          </a:p>
          <a:p>
            <a:pPr lvl="1">
              <a:buFont typeface="Wingdings" charset="2"/>
              <a:buChar char="v"/>
            </a:pPr>
            <a:r>
              <a:rPr lang="sk-SK" sz="2000" dirty="0" smtClean="0">
                <a:solidFill>
                  <a:srgbClr val="0070C0"/>
                </a:solidFill>
              </a:rPr>
              <a:t>Vyhodnotenie definovaných hodnotiacich otázok</a:t>
            </a:r>
          </a:p>
          <a:p>
            <a:pPr>
              <a:spcBef>
                <a:spcPts val="600"/>
              </a:spcBef>
              <a:buFont typeface="Wingdings" charset="2"/>
              <a:buChar char="Ø"/>
            </a:pPr>
            <a:r>
              <a:rPr lang="sk-SK" sz="2200" b="1" dirty="0" smtClean="0">
                <a:solidFill>
                  <a:srgbClr val="0070C0"/>
                </a:solidFill>
              </a:rPr>
              <a:t>Návrhová časť:</a:t>
            </a:r>
          </a:p>
          <a:p>
            <a:pPr lvl="1">
              <a:buFont typeface="Wingdings" charset="2"/>
              <a:buChar char="v"/>
            </a:pPr>
            <a:r>
              <a:rPr lang="sk-SK" sz="2000" dirty="0" smtClean="0">
                <a:solidFill>
                  <a:srgbClr val="0070C0"/>
                </a:solidFill>
              </a:rPr>
              <a:t>Odporúčania na zlepšenie/zjednodušenie procesov vyplývajúce zo zistení a vyhodnotenia hodnotiacich otázok</a:t>
            </a:r>
          </a:p>
          <a:p>
            <a:pPr>
              <a:buFont typeface="Wingdings" charset="2"/>
              <a:buChar char="v"/>
            </a:pPr>
            <a:endParaRPr lang="sk-SK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08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251520" y="1628800"/>
            <a:ext cx="8748464" cy="439248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sz="2400" b="1" dirty="0" smtClean="0">
                <a:solidFill>
                  <a:srgbClr val="0070C0"/>
                </a:solidFill>
              </a:rPr>
              <a:t>Závery hodnotenia</a:t>
            </a:r>
          </a:p>
          <a:p>
            <a:pPr>
              <a:spcBef>
                <a:spcPts val="1200"/>
              </a:spcBef>
              <a:buClr>
                <a:srgbClr val="FF0000"/>
              </a:buClr>
              <a:buFont typeface="Century Gothic" panose="020B0502020202020204" pitchFamily="34" charset="0"/>
              <a:buChar char="►"/>
            </a:pPr>
            <a:r>
              <a:rPr lang="sk-SK" sz="2200" b="1" dirty="0" smtClean="0">
                <a:solidFill>
                  <a:srgbClr val="0070C0"/>
                </a:solidFill>
              </a:rPr>
              <a:t>Nedostatočný pokrok v implementácii OP </a:t>
            </a:r>
            <a:r>
              <a:rPr lang="sk-SK" sz="2200" b="1" dirty="0" err="1" smtClean="0">
                <a:solidFill>
                  <a:srgbClr val="0070C0"/>
                </a:solidFill>
              </a:rPr>
              <a:t>VaI</a:t>
            </a:r>
            <a:r>
              <a:rPr lang="sk-SK" sz="2200" b="1" dirty="0" smtClean="0">
                <a:solidFill>
                  <a:srgbClr val="0070C0"/>
                </a:solidFill>
              </a:rPr>
              <a:t> </a:t>
            </a:r>
            <a:r>
              <a:rPr lang="sk-SK" sz="2200" b="1" dirty="0" smtClean="0">
                <a:solidFill>
                  <a:srgbClr val="0070C0"/>
                </a:solidFill>
              </a:rPr>
              <a:t>(31.12.2018</a:t>
            </a:r>
            <a:r>
              <a:rPr lang="sk-SK" sz="2200" b="1" dirty="0" smtClean="0">
                <a:solidFill>
                  <a:srgbClr val="0070C0"/>
                </a:solidFill>
              </a:rPr>
              <a:t>)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srgbClr val="0070C0"/>
                </a:solidFill>
              </a:rPr>
              <a:t>nízka miera kontrahovania a čerpania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srgbClr val="0070C0"/>
                </a:solidFill>
              </a:rPr>
              <a:t>nízka úroveň plnenia merateľných ukazovateľov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srgbClr val="0070C0"/>
                </a:solidFill>
              </a:rPr>
              <a:t>riziko nedočerpania rozpočtových záväzkov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srgbClr val="0070C0"/>
                </a:solidFill>
              </a:rPr>
              <a:t>časté zmeny podmienok/ rušenie výziev (najmä PO 1 a 2)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srgbClr val="0070C0"/>
                </a:solidFill>
              </a:rPr>
              <a:t>neistota na strane prijímateľov (nečerpanie prostriedkov </a:t>
            </a:r>
            <a:r>
              <a:rPr lang="sk-SK" sz="2000" dirty="0" smtClean="0">
                <a:solidFill>
                  <a:srgbClr val="0070C0"/>
                </a:solidFill>
              </a:rPr>
              <a:t>aj</a:t>
            </a:r>
            <a:br>
              <a:rPr lang="sk-SK" sz="2000" dirty="0" smtClean="0">
                <a:solidFill>
                  <a:srgbClr val="0070C0"/>
                </a:solidFill>
              </a:rPr>
            </a:br>
            <a:r>
              <a:rPr lang="sk-SK" sz="2000" dirty="0" smtClean="0">
                <a:solidFill>
                  <a:srgbClr val="0070C0"/>
                </a:solidFill>
              </a:rPr>
              <a:t>v </a:t>
            </a:r>
            <a:r>
              <a:rPr lang="sk-SK" sz="2000" dirty="0" smtClean="0">
                <a:solidFill>
                  <a:srgbClr val="0070C0"/>
                </a:solidFill>
              </a:rPr>
              <a:t>prípade už </a:t>
            </a:r>
            <a:r>
              <a:rPr lang="sk-SK" sz="2000" dirty="0" err="1" smtClean="0">
                <a:solidFill>
                  <a:srgbClr val="0070C0"/>
                </a:solidFill>
              </a:rPr>
              <a:t>zazmluvnených</a:t>
            </a:r>
            <a:r>
              <a:rPr lang="sk-SK" sz="2000" dirty="0" smtClean="0">
                <a:solidFill>
                  <a:srgbClr val="0070C0"/>
                </a:solidFill>
              </a:rPr>
              <a:t> projektov)</a:t>
            </a:r>
          </a:p>
          <a:p>
            <a:pPr marL="0" indent="0">
              <a:buNone/>
            </a:pPr>
            <a:endParaRPr lang="sk-SK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83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295133" y="1700808"/>
            <a:ext cx="8551334" cy="419248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lvl="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sz="2400" b="1" dirty="0">
                <a:solidFill>
                  <a:srgbClr val="0070C0"/>
                </a:solidFill>
              </a:rPr>
              <a:t>Dôvody nedostatočného pokroku implementácie OP </a:t>
            </a:r>
            <a:r>
              <a:rPr lang="sk-SK" sz="2400" b="1" dirty="0" err="1">
                <a:solidFill>
                  <a:srgbClr val="0070C0"/>
                </a:solidFill>
              </a:rPr>
              <a:t>VaI</a:t>
            </a:r>
            <a:endParaRPr lang="sk-SK" sz="2400" b="1" dirty="0">
              <a:solidFill>
                <a:srgbClr val="0070C0"/>
              </a:solidFill>
            </a:endParaRPr>
          </a:p>
          <a:p>
            <a:pPr lvl="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k-SK" dirty="0" smtClean="0">
                <a:solidFill>
                  <a:srgbClr val="0070C0"/>
                </a:solidFill>
              </a:rPr>
              <a:t>celková </a:t>
            </a:r>
            <a:r>
              <a:rPr lang="sk-SK" b="1" dirty="0" smtClean="0">
                <a:solidFill>
                  <a:srgbClr val="0070C0"/>
                </a:solidFill>
              </a:rPr>
              <a:t>nepripravenosť systému </a:t>
            </a:r>
            <a:r>
              <a:rPr lang="sk-SK" dirty="0" smtClean="0">
                <a:solidFill>
                  <a:srgbClr val="0070C0"/>
                </a:solidFill>
              </a:rPr>
              <a:t>implementácie EŠIF po schválení OP</a:t>
            </a:r>
          </a:p>
          <a:p>
            <a:pPr lvl="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k-SK" b="1" dirty="0" smtClean="0">
                <a:solidFill>
                  <a:srgbClr val="0070C0"/>
                </a:solidFill>
              </a:rPr>
              <a:t>komplikovaný a často upravovaný </a:t>
            </a:r>
            <a:r>
              <a:rPr lang="sk-SK" dirty="0" smtClean="0">
                <a:solidFill>
                  <a:srgbClr val="0070C0"/>
                </a:solidFill>
              </a:rPr>
              <a:t>systém administrácie procesov</a:t>
            </a:r>
            <a:br>
              <a:rPr lang="sk-SK" dirty="0" smtClean="0">
                <a:solidFill>
                  <a:srgbClr val="0070C0"/>
                </a:solidFill>
              </a:rPr>
            </a:br>
            <a:r>
              <a:rPr lang="sk-SK" dirty="0" smtClean="0">
                <a:solidFill>
                  <a:srgbClr val="0070C0"/>
                </a:solidFill>
              </a:rPr>
              <a:t>na úrovni RO/SO (časté zmeny manuálov procedúr RO/SO)</a:t>
            </a:r>
          </a:p>
          <a:p>
            <a:pPr lvl="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k-SK" dirty="0" smtClean="0">
                <a:solidFill>
                  <a:srgbClr val="0070C0"/>
                </a:solidFill>
              </a:rPr>
              <a:t>závažné </a:t>
            </a:r>
            <a:r>
              <a:rPr lang="sk-SK" b="1" dirty="0" smtClean="0">
                <a:solidFill>
                  <a:srgbClr val="0070C0"/>
                </a:solidFill>
              </a:rPr>
              <a:t>nedostatky v systéme implementácie </a:t>
            </a:r>
            <a:r>
              <a:rPr lang="sk-SK" dirty="0" smtClean="0">
                <a:solidFill>
                  <a:srgbClr val="0070C0"/>
                </a:solidFill>
              </a:rPr>
              <a:t>OP </a:t>
            </a:r>
            <a:r>
              <a:rPr lang="sk-SK" dirty="0" err="1" smtClean="0">
                <a:solidFill>
                  <a:srgbClr val="0070C0"/>
                </a:solidFill>
              </a:rPr>
              <a:t>VaI</a:t>
            </a:r>
            <a:r>
              <a:rPr lang="sk-SK" dirty="0" smtClean="0">
                <a:solidFill>
                  <a:srgbClr val="0070C0"/>
                </a:solidFill>
              </a:rPr>
              <a:t> identifikované v rámci auditov a kontrol, vyžadujúce zásadné zmeny riadiacej dokumentácie RO a SO, vrátane zrušenia niekoľkých výziev</a:t>
            </a:r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k-SK" b="1" dirty="0" smtClean="0">
                <a:solidFill>
                  <a:srgbClr val="0070C0"/>
                </a:solidFill>
              </a:rPr>
              <a:t>zdĺhavé plnenie </a:t>
            </a:r>
            <a:r>
              <a:rPr lang="sk-SK" dirty="0" smtClean="0">
                <a:solidFill>
                  <a:srgbClr val="0070C0"/>
                </a:solidFill>
              </a:rPr>
              <a:t>a schvaľovanie ex </a:t>
            </a:r>
            <a:r>
              <a:rPr lang="sk-SK" dirty="0" err="1" smtClean="0">
                <a:solidFill>
                  <a:srgbClr val="0070C0"/>
                </a:solidFill>
              </a:rPr>
              <a:t>ante</a:t>
            </a:r>
            <a:r>
              <a:rPr lang="sk-SK" dirty="0" smtClean="0">
                <a:solidFill>
                  <a:srgbClr val="0070C0"/>
                </a:solidFill>
              </a:rPr>
              <a:t> </a:t>
            </a:r>
            <a:r>
              <a:rPr lang="sk-SK" dirty="0" err="1" smtClean="0">
                <a:solidFill>
                  <a:srgbClr val="0070C0"/>
                </a:solidFill>
              </a:rPr>
              <a:t>kondicionality</a:t>
            </a:r>
            <a:r>
              <a:rPr lang="sk-SK" dirty="0" smtClean="0">
                <a:solidFill>
                  <a:srgbClr val="0070C0"/>
                </a:solidFill>
              </a:rPr>
              <a:t> 1.1, týkajúcej</a:t>
            </a:r>
            <a:br>
              <a:rPr lang="sk-SK" dirty="0" smtClean="0">
                <a:solidFill>
                  <a:srgbClr val="0070C0"/>
                </a:solidFill>
              </a:rPr>
            </a:br>
            <a:r>
              <a:rPr lang="sk-SK" dirty="0" smtClean="0">
                <a:solidFill>
                  <a:srgbClr val="0070C0"/>
                </a:solidFill>
              </a:rPr>
              <a:t>sa stratégie RIS3 SK, v priebehu implementácie OP </a:t>
            </a:r>
            <a:r>
              <a:rPr lang="sk-SK" dirty="0" err="1" smtClean="0">
                <a:solidFill>
                  <a:srgbClr val="0070C0"/>
                </a:solidFill>
              </a:rPr>
              <a:t>VaI</a:t>
            </a:r>
            <a:r>
              <a:rPr lang="sk-SK" dirty="0" smtClean="0">
                <a:solidFill>
                  <a:srgbClr val="0070C0"/>
                </a:solidFill>
              </a:rPr>
              <a:t> </a:t>
            </a:r>
          </a:p>
          <a:p>
            <a:pPr lvl="1" algn="just">
              <a:buClr>
                <a:srgbClr val="FF0000"/>
              </a:buClr>
              <a:buSzPct val="120000"/>
              <a:buFont typeface="Symbol" panose="05050102010706020507" pitchFamily="18" charset="2"/>
              <a:buChar char="®"/>
            </a:pPr>
            <a:r>
              <a:rPr lang="sk-SK" dirty="0" smtClean="0">
                <a:solidFill>
                  <a:srgbClr val="FF0000"/>
                </a:solidFill>
              </a:rPr>
              <a:t>aplikovanie </a:t>
            </a:r>
            <a:r>
              <a:rPr lang="sk-SK" dirty="0">
                <a:solidFill>
                  <a:srgbClr val="FF0000"/>
                </a:solidFill>
              </a:rPr>
              <a:t>možnosti vyhlásenia výziev bez naplnenia všetkých ex </a:t>
            </a:r>
            <a:r>
              <a:rPr lang="sk-SK" dirty="0" err="1">
                <a:solidFill>
                  <a:srgbClr val="FF0000"/>
                </a:solidFill>
              </a:rPr>
              <a:t>ante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kondicionalít</a:t>
            </a:r>
            <a:r>
              <a:rPr lang="sk-SK" dirty="0">
                <a:solidFill>
                  <a:srgbClr val="FF0000"/>
                </a:solidFill>
              </a:rPr>
              <a:t> </a:t>
            </a:r>
            <a:endParaRPr lang="sk-SK" dirty="0" smtClean="0">
              <a:solidFill>
                <a:srgbClr val="FF0000"/>
              </a:solidFill>
            </a:endParaRPr>
          </a:p>
          <a:p>
            <a:pPr lvl="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sk-SK" b="1" dirty="0" smtClean="0">
                <a:solidFill>
                  <a:srgbClr val="0070C0"/>
                </a:solidFill>
              </a:rPr>
              <a:t>nízky podiel zdrojov </a:t>
            </a:r>
            <a:r>
              <a:rPr lang="sk-SK" dirty="0" smtClean="0">
                <a:solidFill>
                  <a:srgbClr val="0070C0"/>
                </a:solidFill>
              </a:rPr>
              <a:t>alokovaných do platných výziev/vyzvaní vyhlásených do 30</a:t>
            </a:r>
            <a:r>
              <a:rPr lang="sk-SK" dirty="0" smtClean="0">
                <a:solidFill>
                  <a:srgbClr val="0070C0"/>
                </a:solidFill>
              </a:rPr>
              <a:t>. 06. 2018</a:t>
            </a:r>
            <a:endParaRPr lang="sk-SK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59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462070" y="1628800"/>
            <a:ext cx="8071130" cy="413067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sz="2000" b="1" dirty="0">
                <a:solidFill>
                  <a:srgbClr val="0070C0"/>
                </a:solidFill>
              </a:rPr>
              <a:t>Hodnotenie prijatých nápravných opatrení</a:t>
            </a:r>
          </a:p>
          <a:p>
            <a:pPr marL="361950" lvl="1" indent="-271463">
              <a:buClr>
                <a:srgbClr val="0070C0"/>
              </a:buClr>
              <a:buSzPct val="120000"/>
              <a:buFont typeface="Century Gothic" panose="020B0502020202020204" pitchFamily="34" charset="0"/>
              <a:buChar char="+"/>
              <a:tabLst>
                <a:tab pos="361950" algn="l"/>
              </a:tabLst>
            </a:pPr>
            <a:r>
              <a:rPr lang="sk-SK" sz="1700" b="1" dirty="0">
                <a:solidFill>
                  <a:srgbClr val="0070C0"/>
                </a:solidFill>
              </a:rPr>
              <a:t>ukončenie procesu </a:t>
            </a:r>
            <a:r>
              <a:rPr lang="sk-SK" sz="1700" b="1" dirty="0" err="1">
                <a:solidFill>
                  <a:srgbClr val="0070C0"/>
                </a:solidFill>
              </a:rPr>
              <a:t>priorizácie</a:t>
            </a:r>
            <a:r>
              <a:rPr lang="sk-SK" sz="1700" b="1" dirty="0">
                <a:solidFill>
                  <a:srgbClr val="0070C0"/>
                </a:solidFill>
              </a:rPr>
              <a:t> </a:t>
            </a:r>
            <a:r>
              <a:rPr lang="sk-SK" sz="1700" dirty="0">
                <a:solidFill>
                  <a:srgbClr val="0070C0"/>
                </a:solidFill>
              </a:rPr>
              <a:t>stratégie RIS3 SK v 1. štvrťroku 2018</a:t>
            </a:r>
            <a:endParaRPr lang="en-US" sz="1700" dirty="0">
              <a:solidFill>
                <a:srgbClr val="0070C0"/>
              </a:solidFill>
            </a:endParaRPr>
          </a:p>
          <a:p>
            <a:pPr marL="361950" lvl="1" indent="-271463">
              <a:buClr>
                <a:srgbClr val="0070C0"/>
              </a:buClr>
              <a:buSzPct val="120000"/>
              <a:buFont typeface="Century Gothic" panose="020B0502020202020204" pitchFamily="34" charset="0"/>
              <a:buChar char="+"/>
              <a:tabLst>
                <a:tab pos="361950" algn="l"/>
              </a:tabLst>
            </a:pPr>
            <a:r>
              <a:rPr lang="sk-SK" sz="1700" dirty="0">
                <a:solidFill>
                  <a:srgbClr val="0070C0"/>
                </a:solidFill>
              </a:rPr>
              <a:t>prijatie viacerých </a:t>
            </a:r>
            <a:r>
              <a:rPr lang="sk-SK" sz="1700" b="1" dirty="0">
                <a:solidFill>
                  <a:srgbClr val="0070C0"/>
                </a:solidFill>
              </a:rPr>
              <a:t>opatrení na zabezpečenie transparentného </a:t>
            </a:r>
            <a:r>
              <a:rPr lang="sk-SK" sz="1700" dirty="0">
                <a:solidFill>
                  <a:srgbClr val="0070C0"/>
                </a:solidFill>
              </a:rPr>
              <a:t>a objektívneho nastavenia procesu odborného </a:t>
            </a:r>
            <a:r>
              <a:rPr lang="sk-SK" sz="1700" dirty="0" smtClean="0">
                <a:solidFill>
                  <a:srgbClr val="0070C0"/>
                </a:solidFill>
              </a:rPr>
              <a:t>hodnotenia </a:t>
            </a:r>
            <a:r>
              <a:rPr lang="sk-SK" sz="1700" dirty="0">
                <a:solidFill>
                  <a:srgbClr val="0070C0"/>
                </a:solidFill>
              </a:rPr>
              <a:t>projektov</a:t>
            </a:r>
          </a:p>
          <a:p>
            <a:pPr marL="361950" lvl="1" indent="-271463">
              <a:buClr>
                <a:srgbClr val="0070C0"/>
              </a:buClr>
              <a:buSzPct val="120000"/>
              <a:buFont typeface="Century Gothic" panose="020B0502020202020204" pitchFamily="34" charset="0"/>
              <a:buChar char="+"/>
              <a:tabLst>
                <a:tab pos="361950" algn="l"/>
              </a:tabLst>
            </a:pPr>
            <a:r>
              <a:rPr lang="sk-SK" sz="1700" dirty="0">
                <a:solidFill>
                  <a:srgbClr val="0070C0"/>
                </a:solidFill>
              </a:rPr>
              <a:t>zvýšenie predpokladu správneho vyhlásenia výziev/vyzvaní zavedením povinnosti </a:t>
            </a:r>
            <a:r>
              <a:rPr lang="sk-SK" sz="1700" b="1" dirty="0">
                <a:solidFill>
                  <a:srgbClr val="0070C0"/>
                </a:solidFill>
              </a:rPr>
              <a:t>spracovania rizikovej analýzy</a:t>
            </a:r>
            <a:endParaRPr lang="en-US" sz="1700" b="1" dirty="0">
              <a:solidFill>
                <a:srgbClr val="0070C0"/>
              </a:solidFill>
            </a:endParaRPr>
          </a:p>
          <a:p>
            <a:pPr marL="361950" lvl="1" indent="-271463">
              <a:buClr>
                <a:srgbClr val="0070C0"/>
              </a:buClr>
              <a:buSzPct val="120000"/>
              <a:buNone/>
              <a:tabLst>
                <a:tab pos="361950" algn="l"/>
              </a:tabLst>
            </a:pPr>
            <a:r>
              <a:rPr lang="sk-SK" sz="2000" dirty="0" smtClean="0">
                <a:solidFill>
                  <a:srgbClr val="0070C0"/>
                </a:solidFill>
              </a:rPr>
              <a:t>+</a:t>
            </a:r>
            <a:r>
              <a:rPr lang="sk-SK" sz="1700" dirty="0" smtClean="0">
                <a:solidFill>
                  <a:srgbClr val="0070C0"/>
                </a:solidFill>
              </a:rPr>
              <a:t>(</a:t>
            </a:r>
            <a:r>
              <a:rPr lang="sk-SK" sz="2000" dirty="0" smtClean="0">
                <a:solidFill>
                  <a:srgbClr val="FF0000"/>
                </a:solidFill>
              </a:rPr>
              <a:t>-</a:t>
            </a:r>
            <a:r>
              <a:rPr lang="sk-SK" sz="1700" dirty="0" smtClean="0">
                <a:solidFill>
                  <a:srgbClr val="0070C0"/>
                </a:solidFill>
              </a:rPr>
              <a:t>) vyhlásenie </a:t>
            </a:r>
            <a:r>
              <a:rPr lang="sk-SK" sz="1700" b="1" dirty="0">
                <a:solidFill>
                  <a:srgbClr val="0070C0"/>
                </a:solidFill>
              </a:rPr>
              <a:t>množstva nových výziev/vyzvaní</a:t>
            </a:r>
            <a:r>
              <a:rPr lang="sk-SK" sz="1700" dirty="0">
                <a:solidFill>
                  <a:srgbClr val="0070C0"/>
                </a:solidFill>
              </a:rPr>
              <a:t>, najmä od </a:t>
            </a:r>
            <a:r>
              <a:rPr lang="sk-SK" sz="1700" dirty="0" smtClean="0">
                <a:solidFill>
                  <a:srgbClr val="0070C0"/>
                </a:solidFill>
              </a:rPr>
              <a:t>08/2018, </a:t>
            </a:r>
            <a:r>
              <a:rPr lang="sk-SK" sz="1700" dirty="0">
                <a:solidFill>
                  <a:srgbClr val="0070C0"/>
                </a:solidFill>
              </a:rPr>
              <a:t>vytvára predpoklad zrýchlenia implementácie OP </a:t>
            </a:r>
            <a:r>
              <a:rPr lang="sk-SK" sz="1700" dirty="0" err="1" smtClean="0">
                <a:solidFill>
                  <a:srgbClr val="0070C0"/>
                </a:solidFill>
              </a:rPr>
              <a:t>VaI</a:t>
            </a:r>
            <a:r>
              <a:rPr lang="sk-SK" sz="1700" dirty="0" smtClean="0">
                <a:solidFill>
                  <a:srgbClr val="0070C0"/>
                </a:solidFill>
              </a:rPr>
              <a:t>, zároveň vytvára tlak na administratívne kapacity </a:t>
            </a:r>
            <a:endParaRPr lang="sk-SK" sz="1700" dirty="0">
              <a:solidFill>
                <a:srgbClr val="0070C0"/>
              </a:solidFill>
            </a:endParaRPr>
          </a:p>
          <a:p>
            <a:pPr marL="361950" lvl="1" indent="-271463">
              <a:buClr>
                <a:srgbClr val="FF0000"/>
              </a:buClr>
              <a:buSzPct val="120000"/>
              <a:buFont typeface="Century Gothic" panose="020B0502020202020204" pitchFamily="34" charset="0"/>
              <a:buChar char="-"/>
              <a:tabLst>
                <a:tab pos="361950" algn="l"/>
              </a:tabLst>
            </a:pPr>
            <a:r>
              <a:rPr lang="sk-SK" sz="1700" dirty="0">
                <a:solidFill>
                  <a:srgbClr val="0070C0"/>
                </a:solidFill>
              </a:rPr>
              <a:t>naďalej relatívne </a:t>
            </a:r>
            <a:r>
              <a:rPr lang="sk-SK" sz="1700" b="1" dirty="0">
                <a:solidFill>
                  <a:srgbClr val="0070C0"/>
                </a:solidFill>
              </a:rPr>
              <a:t>nízke napĺňanie cieľov </a:t>
            </a:r>
            <a:r>
              <a:rPr lang="sk-SK" sz="1700" dirty="0">
                <a:solidFill>
                  <a:srgbClr val="0070C0"/>
                </a:solidFill>
              </a:rPr>
              <a:t>výkonnostného rámca</a:t>
            </a:r>
            <a:endParaRPr lang="en-US" sz="1700" dirty="0">
              <a:solidFill>
                <a:srgbClr val="0070C0"/>
              </a:solidFill>
            </a:endParaRPr>
          </a:p>
          <a:p>
            <a:pPr marL="361950" lvl="1" indent="-271463">
              <a:buClr>
                <a:srgbClr val="FF0000"/>
              </a:buClr>
              <a:buSzPct val="120000"/>
              <a:buFont typeface="Calibri" panose="020F0502020204030204" pitchFamily="34" charset="0"/>
              <a:buChar char="-"/>
              <a:tabLst>
                <a:tab pos="361950" algn="l"/>
              </a:tabLst>
            </a:pPr>
            <a:r>
              <a:rPr lang="sk-SK" sz="1700" b="1" dirty="0">
                <a:solidFill>
                  <a:srgbClr val="0070C0"/>
                </a:solidFill>
              </a:rPr>
              <a:t>dlhý </a:t>
            </a:r>
            <a:r>
              <a:rPr lang="sk-SK" sz="1700" b="1" dirty="0" smtClean="0">
                <a:solidFill>
                  <a:srgbClr val="0070C0"/>
                </a:solidFill>
              </a:rPr>
              <a:t>proces </a:t>
            </a:r>
            <a:r>
              <a:rPr lang="sk-SK" sz="1700" b="1" dirty="0">
                <a:solidFill>
                  <a:srgbClr val="0070C0"/>
                </a:solidFill>
              </a:rPr>
              <a:t>hodnotenia </a:t>
            </a:r>
            <a:r>
              <a:rPr lang="sk-SK" sz="1700" dirty="0" smtClean="0">
                <a:solidFill>
                  <a:srgbClr val="0070C0"/>
                </a:solidFill>
              </a:rPr>
              <a:t>projektov v rámci výziev, najmä pri zapojení zahraničných expertov</a:t>
            </a:r>
            <a:endParaRPr lang="en-US" sz="1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89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462070" y="1556792"/>
            <a:ext cx="8071130" cy="413067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Aft>
                <a:spcPts val="380"/>
              </a:spcAft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sz="2000" b="1" dirty="0" smtClean="0">
                <a:solidFill>
                  <a:srgbClr val="0070C0"/>
                </a:solidFill>
              </a:rPr>
              <a:t>Odporúčania </a:t>
            </a:r>
            <a:r>
              <a:rPr lang="sk-SK" sz="2000" dirty="0" smtClean="0">
                <a:solidFill>
                  <a:srgbClr val="0070C0"/>
                </a:solidFill>
              </a:rPr>
              <a:t>(výber)</a:t>
            </a:r>
            <a:endParaRPr lang="sk-SK" sz="2000" dirty="0">
              <a:solidFill>
                <a:srgbClr val="0070C0"/>
              </a:solidFill>
            </a:endParaRPr>
          </a:p>
          <a:p>
            <a:pPr algn="just">
              <a:spcAft>
                <a:spcPts val="380"/>
              </a:spcAft>
              <a:buClr>
                <a:srgbClr val="11A538"/>
              </a:buClr>
              <a:buSzPct val="100000"/>
              <a:buFont typeface="Wingdings" panose="05000000000000000000" pitchFamily="2" charset="2"/>
              <a:buChar char="Ø"/>
            </a:pPr>
            <a:r>
              <a:rPr lang="sk-SK" sz="1600" b="1" dirty="0">
                <a:solidFill>
                  <a:srgbClr val="0070C0"/>
                </a:solidFill>
              </a:rPr>
              <a:t>zabrániť viacnásobnému schvaľovaniu </a:t>
            </a:r>
            <a:r>
              <a:rPr lang="sk-SK" sz="1600" b="1" dirty="0" smtClean="0">
                <a:solidFill>
                  <a:srgbClr val="0070C0"/>
                </a:solidFill>
              </a:rPr>
              <a:t>výziev</a:t>
            </a:r>
            <a:r>
              <a:rPr lang="sk-SK" sz="1600" dirty="0" smtClean="0">
                <a:solidFill>
                  <a:srgbClr val="0070C0"/>
                </a:solidFill>
              </a:rPr>
              <a:t> </a:t>
            </a:r>
            <a:r>
              <a:rPr lang="sk-SK" sz="1600" dirty="0">
                <a:solidFill>
                  <a:srgbClr val="0070C0"/>
                </a:solidFill>
              </a:rPr>
              <a:t>viacerými </a:t>
            </a:r>
            <a:r>
              <a:rPr lang="sk-SK" sz="1600" dirty="0" smtClean="0">
                <a:solidFill>
                  <a:srgbClr val="0070C0"/>
                </a:solidFill>
              </a:rPr>
              <a:t>orgánmi,</a:t>
            </a:r>
            <a:br>
              <a:rPr lang="sk-SK" sz="1600" dirty="0" smtClean="0">
                <a:solidFill>
                  <a:srgbClr val="0070C0"/>
                </a:solidFill>
              </a:rPr>
            </a:br>
            <a:r>
              <a:rPr lang="sk-SK" sz="1600" dirty="0" smtClean="0">
                <a:solidFill>
                  <a:srgbClr val="0070C0"/>
                </a:solidFill>
              </a:rPr>
              <a:t>pri </a:t>
            </a:r>
            <a:r>
              <a:rPr lang="sk-SK" sz="1600" dirty="0">
                <a:solidFill>
                  <a:srgbClr val="0070C0"/>
                </a:solidFill>
              </a:rPr>
              <a:t>schvaľovacom procese výziev zvážiť </a:t>
            </a:r>
            <a:r>
              <a:rPr lang="sk-SK" sz="1600" dirty="0" smtClean="0">
                <a:solidFill>
                  <a:srgbClr val="0070C0"/>
                </a:solidFill>
              </a:rPr>
              <a:t>potrebu schvaľovania na úrovni  RTA/RVA, SK RIS3</a:t>
            </a:r>
            <a:r>
              <a:rPr lang="sk-SK" sz="1600" dirty="0">
                <a:solidFill>
                  <a:srgbClr val="0070C0"/>
                </a:solidFill>
              </a:rPr>
              <a:t> </a:t>
            </a:r>
            <a:endParaRPr lang="sk-SK" sz="1600" dirty="0" smtClean="0">
              <a:solidFill>
                <a:srgbClr val="0070C0"/>
              </a:solidFill>
            </a:endParaRPr>
          </a:p>
          <a:p>
            <a:pPr algn="just">
              <a:spcAft>
                <a:spcPts val="380"/>
              </a:spcAft>
              <a:buClr>
                <a:srgbClr val="11A538"/>
              </a:buClr>
              <a:buSzPct val="100000"/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rgbClr val="0070C0"/>
                </a:solidFill>
              </a:rPr>
              <a:t>do rizikovej analýzy výzvy zapracovať </a:t>
            </a:r>
            <a:r>
              <a:rPr lang="sk-SK" sz="1600" b="1" dirty="0">
                <a:solidFill>
                  <a:srgbClr val="0070C0"/>
                </a:solidFill>
              </a:rPr>
              <a:t>hodnotenie rizík v oblasti plynutia lehôt v rámci jednotlivých procesov </a:t>
            </a:r>
            <a:r>
              <a:rPr lang="sk-SK" sz="1600" dirty="0">
                <a:solidFill>
                  <a:srgbClr val="0070C0"/>
                </a:solidFill>
              </a:rPr>
              <a:t>a dostatku/nedostatku administratívnych kapacít na </a:t>
            </a:r>
            <a:r>
              <a:rPr lang="sk-SK" sz="1600" dirty="0" smtClean="0">
                <a:solidFill>
                  <a:srgbClr val="0070C0"/>
                </a:solidFill>
              </a:rPr>
              <a:t>jej implementáciu s</a:t>
            </a:r>
            <a:r>
              <a:rPr lang="sk-SK" sz="1600" dirty="0">
                <a:solidFill>
                  <a:srgbClr val="0070C0"/>
                </a:solidFill>
              </a:rPr>
              <a:t> </a:t>
            </a:r>
            <a:r>
              <a:rPr lang="sk-SK" sz="1600" dirty="0" smtClean="0">
                <a:solidFill>
                  <a:srgbClr val="0070C0"/>
                </a:solidFill>
              </a:rPr>
              <a:t>ohľadom</a:t>
            </a:r>
            <a:br>
              <a:rPr lang="sk-SK" sz="1600" dirty="0" smtClean="0">
                <a:solidFill>
                  <a:srgbClr val="0070C0"/>
                </a:solidFill>
              </a:rPr>
            </a:br>
            <a:r>
              <a:rPr lang="sk-SK" sz="1600" dirty="0" smtClean="0">
                <a:solidFill>
                  <a:srgbClr val="0070C0"/>
                </a:solidFill>
              </a:rPr>
              <a:t>na administráciu </a:t>
            </a:r>
            <a:r>
              <a:rPr lang="sk-SK" sz="1600" dirty="0">
                <a:solidFill>
                  <a:srgbClr val="0070C0"/>
                </a:solidFill>
              </a:rPr>
              <a:t>ostatných výziev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endParaRPr lang="sk-SK" sz="1600" dirty="0" smtClean="0">
              <a:solidFill>
                <a:srgbClr val="0070C0"/>
              </a:solidFill>
            </a:endParaRPr>
          </a:p>
          <a:p>
            <a:pPr algn="just">
              <a:spcAft>
                <a:spcPts val="380"/>
              </a:spcAft>
              <a:buClr>
                <a:srgbClr val="11A538"/>
              </a:buClr>
              <a:buSzPct val="100000"/>
              <a:buFont typeface="Wingdings" panose="05000000000000000000" pitchFamily="2" charset="2"/>
              <a:buChar char="Ø"/>
            </a:pPr>
            <a:r>
              <a:rPr lang="sk-SK" sz="1600" b="1" dirty="0">
                <a:solidFill>
                  <a:srgbClr val="0070C0"/>
                </a:solidFill>
              </a:rPr>
              <a:t>unifikovať  spôsoby </a:t>
            </a:r>
            <a:r>
              <a:rPr lang="sk-SK" sz="1600" dirty="0">
                <a:solidFill>
                  <a:srgbClr val="0070C0"/>
                </a:solidFill>
              </a:rPr>
              <a:t>vypĺňania a </a:t>
            </a:r>
            <a:r>
              <a:rPr lang="sk-SK" sz="1600" b="1" dirty="0">
                <a:solidFill>
                  <a:srgbClr val="0070C0"/>
                </a:solidFill>
              </a:rPr>
              <a:t>preukazovania</a:t>
            </a:r>
            <a:r>
              <a:rPr lang="sk-SK" sz="1600" dirty="0">
                <a:solidFill>
                  <a:srgbClr val="0070C0"/>
                </a:solidFill>
              </a:rPr>
              <a:t> splnenia  rovnakých podmienok </a:t>
            </a:r>
            <a:r>
              <a:rPr lang="sk-SK" sz="1600" dirty="0" smtClean="0">
                <a:solidFill>
                  <a:srgbClr val="0070C0"/>
                </a:solidFill>
              </a:rPr>
              <a:t>na úrovni všetkých sprostredkovateľských </a:t>
            </a:r>
            <a:r>
              <a:rPr lang="sk-SK" sz="1600" dirty="0">
                <a:solidFill>
                  <a:srgbClr val="0070C0"/>
                </a:solidFill>
              </a:rPr>
              <a:t>orgánov (napr. preukazovanie podniku v </a:t>
            </a:r>
            <a:r>
              <a:rPr lang="sk-SK" sz="1600" dirty="0" smtClean="0">
                <a:solidFill>
                  <a:srgbClr val="0070C0"/>
                </a:solidFill>
              </a:rPr>
              <a:t>ťažkostiach</a:t>
            </a:r>
            <a:r>
              <a:rPr lang="sk-SK" sz="1600" dirty="0">
                <a:solidFill>
                  <a:srgbClr val="0070C0"/>
                </a:solidFill>
              </a:rPr>
              <a:t>, vyhlásenie o MSP</a:t>
            </a:r>
            <a:r>
              <a:rPr lang="sk-SK" sz="1600" dirty="0" smtClean="0">
                <a:solidFill>
                  <a:srgbClr val="0070C0"/>
                </a:solidFill>
              </a:rPr>
              <a:t>)</a:t>
            </a:r>
          </a:p>
          <a:p>
            <a:pPr algn="just">
              <a:spcAft>
                <a:spcPts val="380"/>
              </a:spcAft>
              <a:buClr>
                <a:srgbClr val="11A538"/>
              </a:buClr>
              <a:buSzPct val="100000"/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rgbClr val="0070C0"/>
                </a:solidFill>
              </a:rPr>
              <a:t>spracovať </a:t>
            </a:r>
            <a:r>
              <a:rPr lang="sk-SK" sz="1600" b="1" dirty="0">
                <a:solidFill>
                  <a:srgbClr val="0070C0"/>
                </a:solidFill>
              </a:rPr>
              <a:t>štandardizované vzory formulárov </a:t>
            </a:r>
            <a:r>
              <a:rPr lang="sk-SK" sz="1600" dirty="0">
                <a:solidFill>
                  <a:srgbClr val="0070C0"/>
                </a:solidFill>
              </a:rPr>
              <a:t>na realizáciu procesov finančného riadenia, VO, na preukázanie efektívnosti, </a:t>
            </a:r>
            <a:r>
              <a:rPr lang="sk-SK" sz="1600" dirty="0" smtClean="0">
                <a:solidFill>
                  <a:srgbClr val="0070C0"/>
                </a:solidFill>
              </a:rPr>
              <a:t>hospodárnosti</a:t>
            </a:r>
            <a:br>
              <a:rPr lang="sk-SK" sz="1600" dirty="0" smtClean="0">
                <a:solidFill>
                  <a:srgbClr val="0070C0"/>
                </a:solidFill>
              </a:rPr>
            </a:br>
            <a:r>
              <a:rPr lang="sk-SK" sz="1600" dirty="0" smtClean="0">
                <a:solidFill>
                  <a:srgbClr val="0070C0"/>
                </a:solidFill>
              </a:rPr>
              <a:t>a </a:t>
            </a:r>
            <a:r>
              <a:rPr lang="sk-SK" sz="1600" dirty="0">
                <a:solidFill>
                  <a:srgbClr val="0070C0"/>
                </a:solidFill>
              </a:rPr>
              <a:t>účelnosti výdavkov, zorganizovať informačné </a:t>
            </a:r>
            <a:r>
              <a:rPr lang="sk-SK" sz="1600" b="1" dirty="0">
                <a:solidFill>
                  <a:srgbClr val="0070C0"/>
                </a:solidFill>
              </a:rPr>
              <a:t>semináre pre finančných manažérov a pracovníkov VO </a:t>
            </a:r>
            <a:r>
              <a:rPr lang="sk-SK" sz="1600" dirty="0" smtClean="0">
                <a:solidFill>
                  <a:srgbClr val="0070C0"/>
                </a:solidFill>
              </a:rPr>
              <a:t>prijímateľov</a:t>
            </a:r>
            <a:endParaRPr lang="sk-SK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53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462070" y="1628800"/>
            <a:ext cx="8071130" cy="413067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sk-SK" sz="2000" b="1" dirty="0" smtClean="0">
                <a:solidFill>
                  <a:srgbClr val="0070C0"/>
                </a:solidFill>
              </a:rPr>
              <a:t>Odporúčania </a:t>
            </a:r>
            <a:r>
              <a:rPr lang="sk-SK" sz="2000" dirty="0" smtClean="0">
                <a:solidFill>
                  <a:srgbClr val="0070C0"/>
                </a:solidFill>
              </a:rPr>
              <a:t>(pokračovanie)</a:t>
            </a:r>
            <a:endParaRPr lang="sk-SK" sz="2000" dirty="0">
              <a:solidFill>
                <a:srgbClr val="0070C0"/>
              </a:solidFill>
            </a:endParaRPr>
          </a:p>
          <a:p>
            <a:pPr algn="just">
              <a:buClr>
                <a:srgbClr val="11A538"/>
              </a:buClr>
              <a:buSzPct val="100000"/>
              <a:buFont typeface="Wingdings" panose="05000000000000000000" pitchFamily="2" charset="2"/>
              <a:buChar char="Ø"/>
            </a:pPr>
            <a:r>
              <a:rPr lang="sk-SK" sz="1600" b="1" dirty="0">
                <a:solidFill>
                  <a:srgbClr val="0070C0"/>
                </a:solidFill>
              </a:rPr>
              <a:t>redukovať počet kontrol </a:t>
            </a:r>
            <a:r>
              <a:rPr lang="sk-SK" sz="1600" dirty="0">
                <a:solidFill>
                  <a:srgbClr val="0070C0"/>
                </a:solidFill>
              </a:rPr>
              <a:t>a čas strávený kontrolou VO v rozsahu do max. 15 </a:t>
            </a:r>
            <a:r>
              <a:rPr lang="sk-SK" sz="1600" dirty="0" smtClean="0">
                <a:solidFill>
                  <a:srgbClr val="0070C0"/>
                </a:solidFill>
              </a:rPr>
              <a:t>prac. dní, </a:t>
            </a:r>
            <a:r>
              <a:rPr lang="sk-SK" sz="1600" dirty="0">
                <a:solidFill>
                  <a:srgbClr val="0070C0"/>
                </a:solidFill>
              </a:rPr>
              <a:t>v závislosti od druhu kontroly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sk-SK" sz="1600" dirty="0">
                <a:solidFill>
                  <a:srgbClr val="0070C0"/>
                </a:solidFill>
              </a:rPr>
              <a:t> </a:t>
            </a:r>
          </a:p>
          <a:p>
            <a:pPr algn="just">
              <a:buClr>
                <a:srgbClr val="11A538"/>
              </a:buClr>
              <a:buSzPct val="100000"/>
              <a:buFont typeface="Wingdings" panose="05000000000000000000" pitchFamily="2" charset="2"/>
              <a:buChar char="Ø"/>
            </a:pPr>
            <a:r>
              <a:rPr lang="sk-SK" sz="1600" dirty="0" smtClean="0">
                <a:solidFill>
                  <a:srgbClr val="0070C0"/>
                </a:solidFill>
              </a:rPr>
              <a:t>vystupovať voči </a:t>
            </a:r>
            <a:r>
              <a:rPr lang="sk-SK" sz="1600" dirty="0">
                <a:solidFill>
                  <a:srgbClr val="0070C0"/>
                </a:solidFill>
              </a:rPr>
              <a:t>žiadateľovi/prijímateľovi nielen ako kontrolný, ale </a:t>
            </a:r>
            <a:r>
              <a:rPr lang="sk-SK" sz="1600" b="1" dirty="0">
                <a:solidFill>
                  <a:srgbClr val="0070C0"/>
                </a:solidFill>
              </a:rPr>
              <a:t>aj ako poradný a konzultačný orgán</a:t>
            </a:r>
            <a:r>
              <a:rPr lang="sk-SK" sz="1600" dirty="0">
                <a:solidFill>
                  <a:srgbClr val="0070C0"/>
                </a:solidFill>
              </a:rPr>
              <a:t>, čim je možné znížiť chybovosť </a:t>
            </a:r>
            <a:r>
              <a:rPr lang="sk-SK" sz="1600" dirty="0" smtClean="0">
                <a:solidFill>
                  <a:srgbClr val="0070C0"/>
                </a:solidFill>
              </a:rPr>
              <a:t>(najmä</a:t>
            </a:r>
            <a:br>
              <a:rPr lang="sk-SK" sz="1600" dirty="0" smtClean="0">
                <a:solidFill>
                  <a:srgbClr val="0070C0"/>
                </a:solidFill>
              </a:rPr>
            </a:br>
            <a:r>
              <a:rPr lang="sk-SK" sz="1600" dirty="0" smtClean="0">
                <a:solidFill>
                  <a:srgbClr val="0070C0"/>
                </a:solidFill>
              </a:rPr>
              <a:t>v prípade VO)</a:t>
            </a:r>
            <a:endParaRPr lang="sk-SK" sz="1600" dirty="0">
              <a:solidFill>
                <a:srgbClr val="0070C0"/>
              </a:solidFill>
            </a:endParaRPr>
          </a:p>
          <a:p>
            <a:pPr algn="just">
              <a:buClr>
                <a:srgbClr val="11A538"/>
              </a:buClr>
              <a:buSzPct val="100000"/>
              <a:buFont typeface="Wingdings" panose="05000000000000000000" pitchFamily="2" charset="2"/>
              <a:buChar char="Ø"/>
            </a:pPr>
            <a:r>
              <a:rPr lang="sk-SK" sz="1600" dirty="0" smtClean="0">
                <a:solidFill>
                  <a:srgbClr val="0070C0"/>
                </a:solidFill>
              </a:rPr>
              <a:t>konkretizovať, </a:t>
            </a:r>
            <a:r>
              <a:rPr lang="sk-SK" sz="1600" b="1" dirty="0" smtClean="0">
                <a:solidFill>
                  <a:srgbClr val="0070C0"/>
                </a:solidFill>
              </a:rPr>
              <a:t>uviesť </a:t>
            </a:r>
            <a:r>
              <a:rPr lang="sk-SK" sz="1600" b="1" dirty="0">
                <a:solidFill>
                  <a:srgbClr val="0070C0"/>
                </a:solidFill>
              </a:rPr>
              <a:t>praktické príklady MU definovaného vo výzve</a:t>
            </a:r>
            <a:r>
              <a:rPr lang="sk-SK" sz="1600" dirty="0">
                <a:solidFill>
                  <a:srgbClr val="0070C0"/>
                </a:solidFill>
              </a:rPr>
              <a:t>, </a:t>
            </a:r>
            <a:r>
              <a:rPr lang="sk-SK" sz="1600" dirty="0" smtClean="0">
                <a:solidFill>
                  <a:srgbClr val="0070C0"/>
                </a:solidFill>
              </a:rPr>
              <a:t>aby</a:t>
            </a:r>
            <a:br>
              <a:rPr lang="sk-SK" sz="1600" dirty="0" smtClean="0">
                <a:solidFill>
                  <a:srgbClr val="0070C0"/>
                </a:solidFill>
              </a:rPr>
            </a:br>
            <a:r>
              <a:rPr lang="sk-SK" sz="1600" dirty="0" smtClean="0">
                <a:solidFill>
                  <a:srgbClr val="0070C0"/>
                </a:solidFill>
              </a:rPr>
              <a:t>si </a:t>
            </a:r>
            <a:r>
              <a:rPr lang="sk-SK" sz="1600" dirty="0">
                <a:solidFill>
                  <a:srgbClr val="0070C0"/>
                </a:solidFill>
              </a:rPr>
              <a:t>bol žiadateľ vedomý záväznosti </a:t>
            </a:r>
            <a:r>
              <a:rPr lang="sk-SK" sz="1600" dirty="0" smtClean="0">
                <a:solidFill>
                  <a:srgbClr val="0070C0"/>
                </a:solidFill>
              </a:rPr>
              <a:t>jeho sledovania počas </a:t>
            </a:r>
            <a:r>
              <a:rPr lang="sk-SK" sz="1600" dirty="0">
                <a:solidFill>
                  <a:srgbClr val="0070C0"/>
                </a:solidFill>
              </a:rPr>
              <a:t>i po skončení projektu, pri udržateľnosti </a:t>
            </a:r>
            <a:r>
              <a:rPr lang="sk-SK" sz="1600" b="1" dirty="0">
                <a:solidFill>
                  <a:srgbClr val="0070C0"/>
                </a:solidFill>
              </a:rPr>
              <a:t>zvážiť dĺžku obdobia </a:t>
            </a:r>
            <a:r>
              <a:rPr lang="sk-SK" sz="1600" dirty="0">
                <a:solidFill>
                  <a:srgbClr val="0070C0"/>
                </a:solidFill>
              </a:rPr>
              <a:t>predkladania následných monitorovacích správ </a:t>
            </a:r>
            <a:r>
              <a:rPr lang="sk-SK" sz="1600" dirty="0" smtClean="0">
                <a:solidFill>
                  <a:srgbClr val="0070C0"/>
                </a:solidFill>
              </a:rPr>
              <a:t>v</a:t>
            </a:r>
            <a:r>
              <a:rPr lang="sk-SK" sz="1600" dirty="0">
                <a:solidFill>
                  <a:srgbClr val="0070C0"/>
                </a:solidFill>
              </a:rPr>
              <a:t> závislosti od špecifickosti </a:t>
            </a:r>
            <a:r>
              <a:rPr lang="sk-SK" sz="1600" dirty="0" err="1">
                <a:solidFill>
                  <a:srgbClr val="0070C0"/>
                </a:solidFill>
              </a:rPr>
              <a:t>VaV</a:t>
            </a:r>
            <a:r>
              <a:rPr lang="sk-SK" sz="1600" dirty="0">
                <a:solidFill>
                  <a:srgbClr val="0070C0"/>
                </a:solidFill>
              </a:rPr>
              <a:t> projektu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endParaRPr lang="sk-SK" sz="1600" dirty="0" smtClean="0">
              <a:solidFill>
                <a:srgbClr val="0070C0"/>
              </a:solidFill>
            </a:endParaRPr>
          </a:p>
          <a:p>
            <a:pPr algn="just">
              <a:buClr>
                <a:srgbClr val="11A538"/>
              </a:buClr>
              <a:buSzPct val="100000"/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rgbClr val="0070C0"/>
                </a:solidFill>
              </a:rPr>
              <a:t>aplikovať </a:t>
            </a:r>
            <a:r>
              <a:rPr lang="sk-SK" sz="1600" b="1" dirty="0">
                <a:solidFill>
                  <a:srgbClr val="0070C0"/>
                </a:solidFill>
              </a:rPr>
              <a:t>dobré príklady z praxe </a:t>
            </a:r>
            <a:r>
              <a:rPr lang="sk-SK" sz="1600" dirty="0">
                <a:solidFill>
                  <a:srgbClr val="0070C0"/>
                </a:solidFill>
              </a:rPr>
              <a:t>iných </a:t>
            </a:r>
            <a:r>
              <a:rPr lang="sk-SK" sz="1600" dirty="0" smtClean="0">
                <a:solidFill>
                  <a:srgbClr val="0070C0"/>
                </a:solidFill>
              </a:rPr>
              <a:t>nástrojov financovania</a:t>
            </a:r>
            <a:br>
              <a:rPr lang="sk-SK" sz="1600" dirty="0" smtClean="0">
                <a:solidFill>
                  <a:srgbClr val="0070C0"/>
                </a:solidFill>
              </a:rPr>
            </a:br>
            <a:r>
              <a:rPr lang="sk-SK" sz="1600" dirty="0" smtClean="0">
                <a:solidFill>
                  <a:srgbClr val="0070C0"/>
                </a:solidFill>
              </a:rPr>
              <a:t>z </a:t>
            </a:r>
            <a:r>
              <a:rPr lang="sk-SK" sz="1600" dirty="0">
                <a:solidFill>
                  <a:srgbClr val="0070C0"/>
                </a:solidFill>
              </a:rPr>
              <a:t>verejných zdrojov, ktoré používajú  zjednodušené formuláre a  postupy na preukazovanie oprávnenosti </a:t>
            </a:r>
            <a:r>
              <a:rPr lang="sk-SK" sz="1600" dirty="0" smtClean="0">
                <a:solidFill>
                  <a:srgbClr val="0070C0"/>
                </a:solidFill>
              </a:rPr>
              <a:t>výdavkov, </a:t>
            </a:r>
            <a:r>
              <a:rPr lang="sk-SK" sz="1600" dirty="0">
                <a:solidFill>
                  <a:srgbClr val="0070C0"/>
                </a:solidFill>
              </a:rPr>
              <a:t>napr. </a:t>
            </a:r>
            <a:r>
              <a:rPr lang="sk-SK" sz="1600" dirty="0" smtClean="0">
                <a:solidFill>
                  <a:srgbClr val="0070C0"/>
                </a:solidFill>
              </a:rPr>
              <a:t>z </a:t>
            </a:r>
            <a:r>
              <a:rPr lang="sk-SK" sz="1600" dirty="0">
                <a:solidFill>
                  <a:srgbClr val="0070C0"/>
                </a:solidFill>
              </a:rPr>
              <a:t>Nórskeho finančného mechanizmu, alebo </a:t>
            </a:r>
            <a:r>
              <a:rPr lang="sk-SK" sz="1600" dirty="0" smtClean="0">
                <a:solidFill>
                  <a:srgbClr val="0070C0"/>
                </a:solidFill>
              </a:rPr>
              <a:t>Horizontu 2020</a:t>
            </a:r>
            <a:endParaRPr 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16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Záverečná </a:t>
            </a:r>
            <a:r>
              <a:rPr lang="sk-SK" dirty="0"/>
              <a:t>správa z Priebežného hodnotenia Operačného programu Výskum a inovácie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Priebežné hodnotenie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462070" y="1628800"/>
            <a:ext cx="8071130" cy="41306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Clr>
                <a:srgbClr val="0070C0"/>
              </a:buClr>
              <a:buNone/>
            </a:pPr>
            <a:endParaRPr lang="sk-SK" sz="2000" b="1" dirty="0" smtClean="0">
              <a:solidFill>
                <a:srgbClr val="0070C0"/>
              </a:solidFill>
            </a:endParaRPr>
          </a:p>
          <a:p>
            <a:pPr marL="0" indent="0" algn="ctr">
              <a:buClr>
                <a:srgbClr val="0070C0"/>
              </a:buClr>
              <a:buNone/>
            </a:pPr>
            <a:r>
              <a:rPr lang="sk-SK" sz="2200" b="1" dirty="0" smtClean="0">
                <a:solidFill>
                  <a:srgbClr val="0070C0"/>
                </a:solidFill>
              </a:rPr>
              <a:t>Viac informácií možno nájsť na webovom sídle opvai.sk:</a:t>
            </a:r>
          </a:p>
          <a:p>
            <a:pPr marL="0" indent="0" algn="ctr">
              <a:buClr>
                <a:srgbClr val="0070C0"/>
              </a:buClr>
              <a:buNone/>
            </a:pPr>
            <a:endParaRPr lang="sk-SK" sz="2000" dirty="0">
              <a:solidFill>
                <a:srgbClr val="0070C0"/>
              </a:solidFill>
            </a:endParaRPr>
          </a:p>
          <a:p>
            <a:pPr marL="0" indent="0" algn="ctr">
              <a:buClr>
                <a:srgbClr val="0070C0"/>
              </a:buClr>
              <a:buSzPct val="100000"/>
              <a:buNone/>
            </a:pPr>
            <a:r>
              <a:rPr lang="sk-SK" sz="2200" dirty="0" smtClean="0">
                <a:solidFill>
                  <a:srgbClr val="FF0000"/>
                </a:solidFill>
                <a:hlinkClick r:id="rId2"/>
              </a:rPr>
              <a:t>https</a:t>
            </a:r>
            <a:r>
              <a:rPr lang="sk-SK" sz="2200" dirty="0">
                <a:solidFill>
                  <a:srgbClr val="FF0000"/>
                </a:solidFill>
                <a:hlinkClick r:id="rId2"/>
              </a:rPr>
              <a:t>://www.opvai.sk/hodnotenie</a:t>
            </a:r>
            <a:r>
              <a:rPr lang="sk-SK" sz="2200" dirty="0" smtClean="0">
                <a:solidFill>
                  <a:srgbClr val="FF0000"/>
                </a:solidFill>
                <a:hlinkClick r:id="rId2"/>
              </a:rPr>
              <a:t>/</a:t>
            </a:r>
            <a:r>
              <a:rPr lang="sk-SK" sz="2200" dirty="0" smtClean="0">
                <a:solidFill>
                  <a:srgbClr val="FF0000"/>
                </a:solidFill>
              </a:rPr>
              <a:t> </a:t>
            </a:r>
            <a:endParaRPr lang="sk-SK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66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96752"/>
            <a:ext cx="7924800" cy="1512168"/>
          </a:xfrm>
        </p:spPr>
        <p:txBody>
          <a:bodyPr/>
          <a:lstStyle/>
          <a:p>
            <a:r>
              <a:rPr lang="pl-PL" sz="2800" b="1" dirty="0"/>
              <a:t>7.	Informovanie o komunikačných a informačných aktivitách za rok 2017 a 2018 a o pláne na rok 2019 </a:t>
            </a:r>
            <a:endParaRPr lang="sk-SK" sz="2800" b="1" dirty="0"/>
          </a:p>
        </p:txBody>
      </p:sp>
    </p:spTree>
    <p:extLst>
      <p:ext uri="{BB962C8B-B14F-4D97-AF65-F5344CB8AC3E}">
        <p14:creationId xmlns:p14="http://schemas.microsoft.com/office/powerpoint/2010/main" val="1139703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/>
          <p:cNvSpPr/>
          <p:nvPr/>
        </p:nvSpPr>
        <p:spPr>
          <a:xfrm>
            <a:off x="190431" y="35449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74888"/>
            <a:ext cx="8355632" cy="11427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Komunikačné a informačné aktivity OP </a:t>
            </a:r>
            <a:r>
              <a:rPr lang="sk-SK" sz="2400" b="1" dirty="0" err="1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VaI</a:t>
            </a:r>
            <a:r>
              <a:rPr lang="sk-SK" sz="2400" b="1" dirty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 </a:t>
            </a: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/>
            </a:r>
            <a:b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v </a:t>
            </a:r>
            <a:r>
              <a:rPr lang="sk-SK" sz="2400" b="1" dirty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roku </a:t>
            </a: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2017 a 2018 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093296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40046" y="6369378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011" y="5931738"/>
            <a:ext cx="1845157" cy="936000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65304"/>
            <a:ext cx="1769791" cy="67992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2807"/>
            <a:ext cx="253412" cy="283860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80928"/>
            <a:ext cx="253412" cy="283860"/>
          </a:xfrm>
          <a:prstGeom prst="rect">
            <a:avLst/>
          </a:prstGeom>
        </p:spPr>
      </p:pic>
      <p:sp>
        <p:nvSpPr>
          <p:cNvPr id="10" name="Obdĺžnik 9"/>
          <p:cNvSpPr/>
          <p:nvPr/>
        </p:nvSpPr>
        <p:spPr>
          <a:xfrm>
            <a:off x="882644" y="1664429"/>
            <a:ext cx="7635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Komunikačné a informačné aktivity primárne vychádzajú z Komunikačnej stratégie pre OP </a:t>
            </a:r>
            <a:r>
              <a:rPr lang="sk-SK" sz="16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VaI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na PO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2014-2020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a sú bližšie špecifikované v Ročných komunikačných plánoch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,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ktoré flexibilne reagujú na aktuálnu situáciu. </a:t>
            </a:r>
            <a:endParaRPr lang="sk-SK" sz="1600" dirty="0" smtClean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</p:txBody>
      </p:sp>
      <p:pic>
        <p:nvPicPr>
          <p:cNvPr id="22" name="Obrázok 21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46" y="6317056"/>
            <a:ext cx="1477303" cy="35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Obrázok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29" name="Obrázok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pic>
        <p:nvPicPr>
          <p:cNvPr id="25" name="Obrázok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522075"/>
            <a:ext cx="3851920" cy="3351647"/>
          </a:xfrm>
          <a:prstGeom prst="rect">
            <a:avLst/>
          </a:prstGeom>
        </p:spPr>
      </p:pic>
      <p:sp>
        <p:nvSpPr>
          <p:cNvPr id="21" name="Obdĺžnik 20"/>
          <p:cNvSpPr/>
          <p:nvPr/>
        </p:nvSpPr>
        <p:spPr>
          <a:xfrm>
            <a:off x="896888" y="2636912"/>
            <a:ext cx="497125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V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 roku 2017 komunikačné aktivity nadväzovali na aktivity realizované v predchádzajúcom roku. Jadrom bola priama komunikácia so žiadateľmi o 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NFP. Za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nosnú komunikačnú aktivitu roku 2018 môžeme označiť mediálnu kampaň realizovanú MH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SR,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zo strany RO podujatie Týždeň vedy a techniky a zo strany VA reštart systému novej transparentnej a otvorenej komunikácie s cieľovými skupinami potenciálnych žiadateľov, odborné diskusie vo forme okrúhlych stolov ešte pred vyhlasovaním nových výziev a obnovu zasadnutí Rady Výskumnej agentúry.</a:t>
            </a:r>
          </a:p>
        </p:txBody>
      </p:sp>
    </p:spTree>
    <p:extLst>
      <p:ext uri="{BB962C8B-B14F-4D97-AF65-F5344CB8AC3E}">
        <p14:creationId xmlns:p14="http://schemas.microsoft.com/office/powerpoint/2010/main" val="21409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-2130" y="6093296"/>
            <a:ext cx="9146130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411131"/>
            <a:ext cx="8355632" cy="1145661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/>
            </a:r>
            <a:b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Komunikačné nástroje:</a:t>
            </a:r>
            <a:b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webové sídlo www.opvai.sk</a:t>
            </a:r>
            <a:b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/>
            </a:r>
            <a:b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</a:br>
            <a:endParaRPr lang="sk-SK" sz="18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ok 14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570" y="6317057"/>
            <a:ext cx="1353464" cy="3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949280"/>
            <a:ext cx="1728191" cy="936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201384"/>
            <a:ext cx="1780407" cy="684000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235048"/>
            <a:ext cx="1467235" cy="546396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sp>
        <p:nvSpPr>
          <p:cNvPr id="18" name="Obdĺžnik 17"/>
          <p:cNvSpPr/>
          <p:nvPr/>
        </p:nvSpPr>
        <p:spPr>
          <a:xfrm>
            <a:off x="323528" y="2348880"/>
            <a:ext cx="41035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RO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 jednotlivé SO zverejňovali na webovom sídle všetky potrebné </a:t>
            </a:r>
            <a:r>
              <a:rPr kumimoji="0" 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informácie pre žiadateľov a širokú verejnosť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(aktuality, správy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o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vyhlásení výziev/vyzvaní, príručky, usmernenia atď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.).</a:t>
            </a: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21" name="Obdĺžnik 20"/>
          <p:cNvSpPr/>
          <p:nvPr/>
        </p:nvSpPr>
        <p:spPr>
          <a:xfrm>
            <a:off x="323528" y="4077072"/>
            <a:ext cx="4176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V priebehu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roka 2018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bola </a:t>
            </a: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pripravovaná koncepcia </a:t>
            </a:r>
            <a:r>
              <a:rPr lang="sk-SK" sz="1600" b="1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redizajnu</a:t>
            </a: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webovej stránky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/>
            </a:r>
            <a:b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</a:b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a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bola uskutočnená </a:t>
            </a: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komplexná zmena úvodnej stránky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z dôvodu potreby lepšej prehľadnosti a ľahšej orientácie pre návštevníka stránky.</a:t>
            </a:r>
          </a:p>
          <a:p>
            <a:pPr algn="just"/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Do popredia sa dostali aktuality a výzvy. </a:t>
            </a:r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 rotWithShape="1">
          <a:blip r:embed="rId8"/>
          <a:srcRect l="22831" t="10101" r="24407" b="10800"/>
          <a:stretch/>
        </p:blipFill>
        <p:spPr>
          <a:xfrm>
            <a:off x="4670416" y="2307795"/>
            <a:ext cx="4062052" cy="3425461"/>
          </a:xfrm>
          <a:prstGeom prst="rect">
            <a:avLst/>
          </a:prstGeom>
        </p:spPr>
      </p:pic>
      <p:sp>
        <p:nvSpPr>
          <p:cNvPr id="23" name="Obdĺžnik 22"/>
          <p:cNvSpPr/>
          <p:nvPr/>
        </p:nvSpPr>
        <p:spPr>
          <a:xfrm>
            <a:off x="323528" y="1556792"/>
            <a:ext cx="83784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k-SK" sz="1600" dirty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rPr>
              <a:t>Aktualizácia a prevádzkovanie webového sídla </a:t>
            </a:r>
            <a:r>
              <a:rPr lang="sk-SK" sz="1600" dirty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hlinkClick r:id="rId9"/>
              </a:rPr>
              <a:t>www.opvai.sk</a:t>
            </a:r>
            <a:r>
              <a:rPr lang="sk-SK" sz="1600" dirty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rPr>
              <a:t> ako </a:t>
            </a:r>
            <a:r>
              <a:rPr lang="sk-SK" sz="1600" b="1" dirty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rPr>
              <a:t>hlavného komunikačného nástroja</a:t>
            </a:r>
            <a:r>
              <a:rPr lang="sk-SK" sz="1600" b="1" dirty="0" smtClean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sk-SK" sz="1600" b="1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53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-2130" y="6093296"/>
            <a:ext cx="9146130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Webové sídla, komunikácia cez Facebook </a:t>
            </a:r>
            <a:b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a </a:t>
            </a:r>
            <a:r>
              <a:rPr lang="sk-SK" sz="2400" b="1" dirty="0" err="1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Newsletter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725226" y="1439604"/>
            <a:ext cx="4546751" cy="363263"/>
          </a:xfrm>
        </p:spPr>
        <p:txBody>
          <a:bodyPr/>
          <a:lstStyle/>
          <a:p>
            <a:pPr marL="0" indent="0" algn="just">
              <a:buNone/>
            </a:pP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Návštevnosť</a:t>
            </a:r>
          </a:p>
          <a:p>
            <a:pPr algn="just"/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  <a:cs typeface="Arial" charset="0"/>
            </a:endParaRPr>
          </a:p>
          <a:p>
            <a:pPr marL="0" indent="0" algn="just">
              <a:buNone/>
            </a:pPr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  <a:cs typeface="Arial" charset="0"/>
            </a:endParaRPr>
          </a:p>
          <a:p>
            <a:pPr marL="0" indent="0" algn="just">
              <a:buNone/>
            </a:pPr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  <a:cs typeface="Arial" charset="0"/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40046" y="6369378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016" y="5969478"/>
            <a:ext cx="1900273" cy="936000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201384"/>
            <a:ext cx="1780407" cy="684000"/>
          </a:xfrm>
          <a:prstGeom prst="rect">
            <a:avLst/>
          </a:prstGeom>
        </p:spPr>
      </p:pic>
      <p:sp>
        <p:nvSpPr>
          <p:cNvPr id="15" name="Nadpis 1"/>
          <p:cNvSpPr txBox="1">
            <a:spLocks/>
          </p:cNvSpPr>
          <p:nvPr/>
        </p:nvSpPr>
        <p:spPr bwMode="auto">
          <a:xfrm>
            <a:off x="8040182" y="1087370"/>
            <a:ext cx="999728" cy="27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5370281" y="4823485"/>
            <a:ext cx="3636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Na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Facebooku OP </a:t>
            </a:r>
            <a:r>
              <a:rPr kumimoji="0" lang="sk-S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VaI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sa uverejňovali aktuality z webového sídla OPVaI, oznamy a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informácie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.</a:t>
            </a: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pic>
        <p:nvPicPr>
          <p:cNvPr id="19" name="Obrázok 18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45" y="6317055"/>
            <a:ext cx="1534459" cy="37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23" name="Obrázok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sp>
        <p:nvSpPr>
          <p:cNvPr id="17" name="Obdĺžnik 16"/>
          <p:cNvSpPr/>
          <p:nvPr/>
        </p:nvSpPr>
        <p:spPr>
          <a:xfrm>
            <a:off x="5371917" y="1821393"/>
            <a:ext cx="3550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cs typeface="Arial" charset="0"/>
              </a:rPr>
              <a:t>*SIEA nemá na svojom sídle možnosť sledovania podstránky OP VaI – celková návštevnosť stránky v roku 2017 bola 242 261 </a:t>
            </a:r>
            <a:r>
              <a:rPr lang="pl-PL" sz="12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návštevníkov a </a:t>
            </a: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cs typeface="Arial" charset="0"/>
              </a:rPr>
              <a:t>v roku 2018 bola 220 950 návštevníkov.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cs typeface="Arial" charset="0"/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747252" y="4871924"/>
            <a:ext cx="41127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P</a:t>
            </a:r>
            <a:r>
              <a:rPr kumimoji="0" lang="sk-SK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ravidelne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boli zasielané oznamy cez </a:t>
            </a:r>
            <a:r>
              <a:rPr kumimoji="0" lang="sk-SK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newsletter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,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hromadné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e-maily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/>
            </a:r>
            <a:b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</a:b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a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elektronické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bulletiny.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/>
            </a:r>
            <a:b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</a:br>
            <a:endParaRPr lang="sk-SK" sz="1600" dirty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</p:txBody>
      </p:sp>
      <p:pic>
        <p:nvPicPr>
          <p:cNvPr id="25" name="Obrázok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865" y="3296233"/>
            <a:ext cx="3517654" cy="1386089"/>
          </a:xfrm>
          <a:prstGeom prst="rect">
            <a:avLst/>
          </a:prstGeom>
        </p:spPr>
      </p:pic>
      <p:pic>
        <p:nvPicPr>
          <p:cNvPr id="26" name="Obrázok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55123"/>
            <a:ext cx="253412" cy="28386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5" y="1785895"/>
            <a:ext cx="5116240" cy="2255826"/>
          </a:xfrm>
          <a:prstGeom prst="rect">
            <a:avLst/>
          </a:prstGeom>
        </p:spPr>
      </p:pic>
      <p:pic>
        <p:nvPicPr>
          <p:cNvPr id="29" name="Obrázok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565" y="4913685"/>
            <a:ext cx="253412" cy="283860"/>
          </a:xfrm>
          <a:prstGeom prst="rect">
            <a:avLst/>
          </a:prstGeom>
        </p:spPr>
      </p:pic>
      <p:pic>
        <p:nvPicPr>
          <p:cNvPr id="30" name="Obrázok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00" y="1487588"/>
            <a:ext cx="253412" cy="28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3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923" y="3949790"/>
            <a:ext cx="3391543" cy="2215514"/>
          </a:xfrm>
          <a:prstGeom prst="rect">
            <a:avLst/>
          </a:prstGeom>
        </p:spPr>
      </p:pic>
      <p:sp>
        <p:nvSpPr>
          <p:cNvPr id="28" name="Obdĺžnik 27"/>
          <p:cNvSpPr/>
          <p:nvPr/>
        </p:nvSpPr>
        <p:spPr>
          <a:xfrm>
            <a:off x="-2130" y="6093296"/>
            <a:ext cx="9146130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Mediálna kampaň 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40046" y="6369378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982431"/>
            <a:ext cx="1800983" cy="936000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201384"/>
            <a:ext cx="1780407" cy="684000"/>
          </a:xfrm>
          <a:prstGeom prst="rect">
            <a:avLst/>
          </a:prstGeom>
        </p:spPr>
      </p:pic>
      <p:sp>
        <p:nvSpPr>
          <p:cNvPr id="14" name="Nadpis 1"/>
          <p:cNvSpPr txBox="1">
            <a:spLocks/>
          </p:cNvSpPr>
          <p:nvPr/>
        </p:nvSpPr>
        <p:spPr bwMode="auto">
          <a:xfrm>
            <a:off x="8040182" y="1087370"/>
            <a:ext cx="999728" cy="27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MS PGothic" pitchFamily="34" charset="-128"/>
                <a:cs typeface="Arial" charset="0"/>
              </a:rPr>
              <a:t>2017</a:t>
            </a: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493055" y="1582341"/>
            <a:ext cx="842946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Zameraná na 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zvýšenie povedomia podnikateľských subjektov </a:t>
            </a:r>
            <a:b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</a:b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o OP </a:t>
            </a:r>
            <a:r>
              <a:rPr kumimoji="0" lang="sk-SK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VaI</a:t>
            </a:r>
            <a:r>
              <a:rPr kumimoji="0" lang="sk-SK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, 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jeho možnostiach  </a:t>
            </a:r>
            <a:r>
              <a:rPr kumimoji="0" lang="sk-SK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 zvýšenie povedomia o OP </a:t>
            </a:r>
            <a:r>
              <a:rPr kumimoji="0" lang="sk-SK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VaI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u širokej </a:t>
            </a:r>
            <a:r>
              <a:rPr kumimoji="0" lang="sk-SK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verejnosti.</a:t>
            </a:r>
            <a:endParaRPr kumimoji="0" lang="sk-SK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Trvanie kampane: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júl - november 2017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na televíznych staniciach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s celoplošným 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vysielaním.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Vysielané boli dva 30 sekundové animované TV spoty. Kreatívny 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koncept bol osobitne</a:t>
            </a:r>
            <a:r>
              <a:rPr kumimoji="0" lang="pl-PL" sz="18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zameraný na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podporu inovácií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 na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podporu malých 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/>
            </a:r>
            <a:b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</a:b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stredných 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podnikov.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sp>
        <p:nvSpPr>
          <p:cNvPr id="9" name="Obdĺžnik 8"/>
          <p:cNvSpPr/>
          <p:nvPr/>
        </p:nvSpPr>
        <p:spPr>
          <a:xfrm>
            <a:off x="493055" y="4174666"/>
            <a:ext cx="55911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Televízna kampaň bola 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 </a:t>
            </a:r>
            <a:r>
              <a:rPr kumimoji="0" lang="sk-SK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novembri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</a:t>
            </a:r>
            <a:r>
              <a:rPr kumimoji="0" lang="sk-SK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decembri 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podporená rozhlasovou 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kampaňou v celoštátnych rádiách. Odvysielané boli dva propagačné 30 sekundové rozhlasové spoty zamerané na 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podporu inovácií 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 na 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podporu malých a stredných </a:t>
            </a:r>
            <a:r>
              <a:rPr kumimoji="0" lang="sk-SK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podnikov.</a:t>
            </a:r>
            <a:endParaRPr kumimoji="0" lang="sk-SK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pic>
        <p:nvPicPr>
          <p:cNvPr id="18" name="Obrázok 17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46" y="6317056"/>
            <a:ext cx="1477304" cy="35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rázok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sp>
        <p:nvSpPr>
          <p:cNvPr id="22" name="Obdĺžnik 21"/>
          <p:cNvSpPr/>
          <p:nvPr/>
        </p:nvSpPr>
        <p:spPr>
          <a:xfrm>
            <a:off x="5819623" y="4083606"/>
            <a:ext cx="3155209" cy="89963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dĺžnik 22"/>
          <p:cNvSpPr/>
          <p:nvPr/>
        </p:nvSpPr>
        <p:spPr>
          <a:xfrm>
            <a:off x="5803089" y="6003333"/>
            <a:ext cx="3155209" cy="89963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10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-2130" y="6093296"/>
            <a:ext cx="9146130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208991" y="265510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Mediálna kampaň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515691" y="1767134"/>
            <a:ext cx="8255163" cy="4601540"/>
          </a:xfrm>
        </p:spPr>
        <p:txBody>
          <a:bodyPr/>
          <a:lstStyle/>
          <a:p>
            <a:pPr marL="0" indent="0" algn="just">
              <a:buNone/>
            </a:pPr>
            <a:endParaRPr lang="sk-SK" sz="2000" dirty="0">
              <a:solidFill>
                <a:schemeClr val="tx1">
                  <a:tint val="75000"/>
                </a:schemeClr>
              </a:solidFill>
            </a:endParaRPr>
          </a:p>
          <a:p>
            <a:pPr algn="just"/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MH SR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– Dvoj-fázová kampaň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v máji až júli 2018 (RTVS, Expres,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/>
            </a:r>
            <a:b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sk-SK" sz="1800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Fun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rádio, Jemné a Európa 2) a v októbri až novembri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2018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(Expres,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Fun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 rádio, Jemné a Európa 2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).</a:t>
            </a:r>
          </a:p>
          <a:p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Dva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propagačné 30 sek. rozhlasové spoty zamerané na podporu inovácií, technologických transferov, výskumných a vývojových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aktivít podnikov a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na podporu konkurencieschopnosti malých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/>
            </a:r>
            <a:b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stredných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podnikov.</a:t>
            </a:r>
          </a:p>
          <a:p>
            <a:pPr algn="just"/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6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rôznych druhov čítaných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oznamov.</a:t>
            </a:r>
          </a:p>
          <a:p>
            <a:pPr algn="just"/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Celkovo bolo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odvysielaných 747 spotov a 574 čítaných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oznamov.</a:t>
            </a:r>
          </a:p>
          <a:p>
            <a:pPr marL="0" indent="0" algn="just">
              <a:buNone/>
            </a:pPr>
            <a:endParaRPr lang="sk-SK" sz="2000" dirty="0">
              <a:solidFill>
                <a:schemeClr val="tx1">
                  <a:tint val="75000"/>
                </a:schemeClr>
              </a:solidFill>
            </a:endParaRPr>
          </a:p>
          <a:p>
            <a:pPr algn="just"/>
            <a:endParaRPr lang="sk-SK" sz="2000" dirty="0">
              <a:solidFill>
                <a:schemeClr val="tx1">
                  <a:tint val="75000"/>
                </a:schemeClr>
              </a:solidFill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02038" y="6361851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860" y="5927841"/>
            <a:ext cx="1800983" cy="936000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201384"/>
            <a:ext cx="1780407" cy="684000"/>
          </a:xfrm>
          <a:prstGeom prst="rect">
            <a:avLst/>
          </a:prstGeom>
        </p:spPr>
      </p:pic>
      <p:sp>
        <p:nvSpPr>
          <p:cNvPr id="15" name="Nadpis 1"/>
          <p:cNvSpPr txBox="1">
            <a:spLocks/>
          </p:cNvSpPr>
          <p:nvPr/>
        </p:nvSpPr>
        <p:spPr bwMode="auto">
          <a:xfrm>
            <a:off x="8040182" y="1087370"/>
            <a:ext cx="999728" cy="27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MS PGothic" pitchFamily="34" charset="-128"/>
                <a:cs typeface="Arial" charset="0"/>
              </a:rPr>
              <a:t>2018</a:t>
            </a: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pic>
        <p:nvPicPr>
          <p:cNvPr id="1026" name="Picture 2" descr="VÃ½sledok vyhÄ¾adÃ¡vania obrÃ¡zkov pre dopyt opva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7" r="15226"/>
          <a:stretch/>
        </p:blipFill>
        <p:spPr bwMode="auto">
          <a:xfrm>
            <a:off x="6505090" y="5282681"/>
            <a:ext cx="2304256" cy="88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ázok 15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45" y="6317055"/>
            <a:ext cx="1430833" cy="34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-2130" y="6093296"/>
            <a:ext cx="9146130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Publikačná činnosť, propagácia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179512" y="1497242"/>
            <a:ext cx="8641743" cy="3670044"/>
          </a:xfrm>
        </p:spPr>
        <p:txBody>
          <a:bodyPr/>
          <a:lstStyle/>
          <a:p>
            <a:pPr algn="just"/>
            <a:r>
              <a:rPr lang="sk-SK" sz="1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Články v časopise </a:t>
            </a:r>
            <a:r>
              <a:rPr lang="sk-SK" sz="18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Eurokompas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: </a:t>
            </a:r>
            <a:r>
              <a:rPr lang="sk-SK" sz="1800" dirty="0">
                <a:solidFill>
                  <a:srgbClr val="00B050"/>
                </a:solidFill>
                <a:latin typeface="Century Gothic" panose="020B0502020202020204" pitchFamily="34" charset="0"/>
              </a:rPr>
              <a:t>2017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 – 8 článkov, v roku </a:t>
            </a:r>
            <a:r>
              <a:rPr lang="sk-SK" sz="1800" dirty="0">
                <a:solidFill>
                  <a:srgbClr val="00B050"/>
                </a:solidFill>
                <a:latin typeface="Century Gothic" panose="020B0502020202020204" pitchFamily="34" charset="0"/>
              </a:rPr>
              <a:t>2018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 – 6 článkov</a:t>
            </a:r>
          </a:p>
          <a:p>
            <a:pPr algn="just"/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Inzercia – informácie o zverejnených výzvach: </a:t>
            </a:r>
            <a:r>
              <a:rPr lang="sk-SK" sz="1800" dirty="0">
                <a:solidFill>
                  <a:srgbClr val="00B050"/>
                </a:solidFill>
                <a:latin typeface="Century Gothic" panose="020B0502020202020204" pitchFamily="34" charset="0"/>
              </a:rPr>
              <a:t>2017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 - 9 inzercií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/>
            </a:r>
            <a:b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v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regionálnych denníkoch a v denníku Pravda. V roku </a:t>
            </a:r>
            <a:r>
              <a:rPr lang="sk-SK" sz="1800" dirty="0">
                <a:solidFill>
                  <a:srgbClr val="00B050"/>
                </a:solidFill>
                <a:latin typeface="Century Gothic" panose="020B0502020202020204" pitchFamily="34" charset="0"/>
              </a:rPr>
              <a:t>2018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dve inzercie.  </a:t>
            </a:r>
            <a:endParaRPr lang="sk-SK" sz="180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Tlačové správy: </a:t>
            </a:r>
            <a:r>
              <a:rPr lang="sk-SK" sz="18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2017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– 28 správ, </a:t>
            </a:r>
            <a:r>
              <a:rPr lang="sk-SK" sz="18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2018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– 29 správ.</a:t>
            </a:r>
            <a:endParaRPr lang="sk-SK" sz="18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40046" y="6369378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982431"/>
            <a:ext cx="1800983" cy="936000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201384"/>
            <a:ext cx="1780407" cy="684000"/>
          </a:xfrm>
          <a:prstGeom prst="rect">
            <a:avLst/>
          </a:prstGeom>
        </p:spPr>
      </p:pic>
      <p:sp>
        <p:nvSpPr>
          <p:cNvPr id="18" name="Nadpis 1"/>
          <p:cNvSpPr txBox="1">
            <a:spLocks/>
          </p:cNvSpPr>
          <p:nvPr/>
        </p:nvSpPr>
        <p:spPr bwMode="auto">
          <a:xfrm>
            <a:off x="8040182" y="1087370"/>
            <a:ext cx="999728" cy="27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/>
          <a:srcRect l="30319" t="15400" r="31488" b="20201"/>
          <a:stretch/>
        </p:blipFill>
        <p:spPr>
          <a:xfrm>
            <a:off x="5785672" y="3159924"/>
            <a:ext cx="2890664" cy="2741661"/>
          </a:xfrm>
          <a:prstGeom prst="rect">
            <a:avLst/>
          </a:prstGeom>
        </p:spPr>
      </p:pic>
      <p:pic>
        <p:nvPicPr>
          <p:cNvPr id="19" name="Obrázok 18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45" y="6317055"/>
            <a:ext cx="1534459" cy="37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rázok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sp>
        <p:nvSpPr>
          <p:cNvPr id="23" name="Zástupný objekt pre obsah 6"/>
          <p:cNvSpPr txBox="1">
            <a:spLocks/>
          </p:cNvSpPr>
          <p:nvPr/>
        </p:nvSpPr>
        <p:spPr bwMode="auto">
          <a:xfrm>
            <a:off x="179512" y="3212976"/>
            <a:ext cx="5472608" cy="303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Výroba a tlač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– letákov, brožúr, poznámkových </a:t>
            </a:r>
            <a:r>
              <a:rPr lang="sk-SK" sz="1800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info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blokov a ďalších tlačiarenských produktov, </a:t>
            </a:r>
            <a:r>
              <a:rPr lang="sk-SK" sz="1800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roll-upov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</a:rPr>
              <a:t>;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distribuované na seminároch, cez IPC, na príslušných mestských úradoch, veľtrhoch, konferenciách a iných podujatiach.</a:t>
            </a:r>
          </a:p>
          <a:p>
            <a:pPr marL="0" indent="0">
              <a:buNone/>
            </a:pPr>
            <a:endParaRPr lang="sk-SK" sz="1800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Výroba a distribúcia propagačných predmetov </a:t>
            </a:r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OP </a:t>
            </a:r>
            <a:r>
              <a:rPr lang="sk-SK" sz="1800" b="1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VaI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.</a:t>
            </a:r>
          </a:p>
          <a:p>
            <a:pPr marL="0" indent="0" algn="just">
              <a:buFont typeface="Arial" charset="0"/>
              <a:buNone/>
            </a:pPr>
            <a:endParaRPr lang="sk-SK" sz="2000" dirty="0" smtClean="0">
              <a:solidFill>
                <a:schemeClr val="tx1">
                  <a:tint val="75000"/>
                </a:schemeClr>
              </a:solidFill>
            </a:endParaRPr>
          </a:p>
          <a:p>
            <a:pPr algn="just"/>
            <a:endParaRPr lang="sk-SK" sz="2000" dirty="0" smtClean="0">
              <a:solidFill>
                <a:schemeClr val="tx1">
                  <a:tint val="75000"/>
                </a:schemeClr>
              </a:solidFill>
            </a:endParaRPr>
          </a:p>
          <a:p>
            <a:pPr algn="just"/>
            <a:endParaRPr lang="sk-SK" sz="2000" dirty="0" smtClean="0">
              <a:solidFill>
                <a:schemeClr val="tx1">
                  <a:tint val="75000"/>
                </a:schemeClr>
              </a:solidFill>
            </a:endParaRPr>
          </a:p>
          <a:p>
            <a:pPr algn="just"/>
            <a:endParaRPr lang="sk-SK" sz="20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34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118542" y="6020201"/>
            <a:ext cx="9025458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Poradenstvo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40046" y="6369378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9" y="5982431"/>
            <a:ext cx="1758230" cy="936000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201384"/>
            <a:ext cx="1780407" cy="684000"/>
          </a:xfrm>
          <a:prstGeom prst="rect">
            <a:avLst/>
          </a:prstGeom>
        </p:spPr>
      </p:pic>
      <p:sp>
        <p:nvSpPr>
          <p:cNvPr id="19" name="Nadpis 1"/>
          <p:cNvSpPr txBox="1">
            <a:spLocks/>
          </p:cNvSpPr>
          <p:nvPr/>
        </p:nvSpPr>
        <p:spPr bwMode="auto">
          <a:xfrm>
            <a:off x="8040182" y="1087370"/>
            <a:ext cx="999728" cy="27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323528" y="1412776"/>
            <a:ext cx="8355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Aktívna komunikácia s informačno-poradenských centrami (IPC) </a:t>
            </a:r>
          </a:p>
        </p:txBody>
      </p:sp>
      <p:sp>
        <p:nvSpPr>
          <p:cNvPr id="8" name="Obdĺžnik 7"/>
          <p:cNvSpPr/>
          <p:nvPr/>
        </p:nvSpPr>
        <p:spPr>
          <a:xfrm>
            <a:off x="343305" y="1998384"/>
            <a:ext cx="8696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Komunikácia RO telefonicky a prostredníctvom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emailového konta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  <a:hlinkClick r:id="rId4"/>
              </a:rPr>
              <a:t>opvai@minedu.sk</a:t>
            </a: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Otázky mohli byť kladené návštevníkmi aj cez aktívny formulár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na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  <a:hlinkClick r:id="rId5"/>
              </a:rPr>
              <a:t>www.opvai.sk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</a:t>
            </a:r>
          </a:p>
        </p:txBody>
      </p:sp>
      <p:sp>
        <p:nvSpPr>
          <p:cNvPr id="9" name="Obdĺžnik 8"/>
          <p:cNvSpPr/>
          <p:nvPr/>
        </p:nvSpPr>
        <p:spPr>
          <a:xfrm>
            <a:off x="1259632" y="2790472"/>
            <a:ext cx="77048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VA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komunikovala cez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email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  <a:hlinkClick r:id="rId6"/>
              </a:rPr>
              <a:t>info@vyskumnaagentura.sk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. Využívala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aj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špeciálne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e-mailové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adresy vytvorené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pre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jednotlivé vyhlásené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výzvy. Poskytovala telefonické a osobné konzultácie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2017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–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bolo poskytnutých spolu </a:t>
            </a:r>
            <a:r>
              <a:rPr lang="sk-SK" sz="16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560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konzultácií </a:t>
            </a:r>
            <a:endParaRPr lang="sk-SK" sz="1600" b="1" dirty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2018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– bolo poskytnutých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spolu </a:t>
            </a:r>
            <a:r>
              <a:rPr lang="sk-SK" sz="16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1463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konzultácií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a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desiatky individuálnych rokovaní so žiadateľmi</a:t>
            </a:r>
          </a:p>
        </p:txBody>
      </p:sp>
      <p:sp>
        <p:nvSpPr>
          <p:cNvPr id="10" name="Obdĺžnik 9"/>
          <p:cNvSpPr/>
          <p:nvPr/>
        </p:nvSpPr>
        <p:spPr>
          <a:xfrm>
            <a:off x="1259632" y="4553833"/>
            <a:ext cx="80231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MH SR </a:t>
            </a: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a</a:t>
            </a:r>
            <a:r>
              <a:rPr kumimoji="0" lang="sk-SK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SIEA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komunikáciu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zabezpečovalo formou e-mailov, telefonicky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/>
            </a:r>
            <a:b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</a:b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prostredníctvom osobných konzultácií. </a:t>
            </a:r>
            <a:endParaRPr kumimoji="0" lang="sk-SK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 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roku </a:t>
            </a:r>
            <a:r>
              <a:rPr kumimoji="0" 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2017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bolo poskytnutých 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spolu </a:t>
            </a:r>
            <a:r>
              <a:rPr kumimoji="0" lang="sk-SK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2295</a:t>
            </a:r>
            <a:r>
              <a:rPr kumimoji="0" lang="sk-SK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konzultácií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V roku </a:t>
            </a:r>
            <a:r>
              <a:rPr lang="sk-SK" sz="16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2018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bolo poskytnutých spolu </a:t>
            </a:r>
            <a:r>
              <a:rPr lang="sk-SK" sz="16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1206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konzultácií </a:t>
            </a:r>
            <a:endParaRPr kumimoji="0" lang="sk-SK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pic>
        <p:nvPicPr>
          <p:cNvPr id="20" name="Obrázok 19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46" y="6317055"/>
            <a:ext cx="1576412" cy="38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22" name="Obrázok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sp>
        <p:nvSpPr>
          <p:cNvPr id="23" name="Rovnoramenný trojuholník 22"/>
          <p:cNvSpPr/>
          <p:nvPr/>
        </p:nvSpPr>
        <p:spPr>
          <a:xfrm rot="5400000">
            <a:off x="523725" y="4629579"/>
            <a:ext cx="360040" cy="421381"/>
          </a:xfrm>
          <a:prstGeom prst="triangl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C000"/>
              </a:solidFill>
            </a:endParaRPr>
          </a:p>
        </p:txBody>
      </p:sp>
      <p:sp>
        <p:nvSpPr>
          <p:cNvPr id="25" name="Rovnoramenný trojuholník 24"/>
          <p:cNvSpPr/>
          <p:nvPr/>
        </p:nvSpPr>
        <p:spPr>
          <a:xfrm rot="5400000">
            <a:off x="566941" y="2869548"/>
            <a:ext cx="360040" cy="421381"/>
          </a:xfrm>
          <a:prstGeom prst="triangle">
            <a:avLst/>
          </a:prstGeom>
          <a:solidFill>
            <a:srgbClr val="006EB6"/>
          </a:solidFill>
          <a:ln>
            <a:solidFill>
              <a:srgbClr val="006E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3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-2130" y="6093296"/>
            <a:ext cx="9146130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Informačné semináre/iné podujatia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383717" y="1052736"/>
            <a:ext cx="8255163" cy="3670044"/>
          </a:xfrm>
        </p:spPr>
        <p:txBody>
          <a:bodyPr/>
          <a:lstStyle/>
          <a:p>
            <a:pPr algn="just"/>
            <a:endParaRPr lang="sk-SK" sz="2000" dirty="0" smtClean="0">
              <a:solidFill>
                <a:schemeClr val="tx1">
                  <a:tint val="75000"/>
                </a:schemeClr>
              </a:solidFill>
            </a:endParaRPr>
          </a:p>
          <a:p>
            <a:pPr algn="just"/>
            <a:r>
              <a:rPr lang="sk-SK" sz="18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I</a:t>
            </a:r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nformačné semináre </a:t>
            </a:r>
            <a:r>
              <a:rPr lang="sk-SK" sz="18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pre </a:t>
            </a:r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žiadateľov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: </a:t>
            </a:r>
            <a:r>
              <a:rPr lang="sk-SK" sz="1800" b="1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2017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- 12,  </a:t>
            </a:r>
            <a:r>
              <a:rPr lang="sk-SK" sz="1800" b="1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2018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- 21</a:t>
            </a:r>
            <a:endParaRPr lang="sk-SK" sz="1800" dirty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r>
              <a:rPr lang="sk-SK" sz="18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I</a:t>
            </a:r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nformačné semináre </a:t>
            </a:r>
            <a:r>
              <a:rPr lang="sk-SK" sz="18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pre </a:t>
            </a:r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prijímateľov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: </a:t>
            </a:r>
            <a:r>
              <a:rPr lang="sk-SK" sz="1800" b="1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2018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- 10</a:t>
            </a:r>
          </a:p>
          <a:p>
            <a:pPr algn="just"/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Školenie pre </a:t>
            </a:r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prijímateľov </a:t>
            </a:r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k problematike VO: </a:t>
            </a:r>
            <a:r>
              <a:rPr lang="sk-SK" sz="1800" b="1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2017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- 1</a:t>
            </a:r>
          </a:p>
          <a:p>
            <a:pPr algn="just"/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Okrúhle stoly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: </a:t>
            </a:r>
            <a:r>
              <a:rPr lang="sk-SK" sz="1800" b="1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2018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- 8</a:t>
            </a:r>
            <a:endParaRPr lang="sk-SK" sz="1800" dirty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Rada Výskumnej agentúry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zasadala v roku </a:t>
            </a:r>
            <a:r>
              <a:rPr lang="sk-SK" sz="1800" b="1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2017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2-krát a v roku </a:t>
            </a:r>
            <a:r>
              <a:rPr lang="sk-SK" sz="1800" b="1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2018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taktiež 2-krát.</a:t>
            </a:r>
            <a:endParaRPr lang="sk-SK" sz="1800" dirty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r>
              <a:rPr lang="sk-SK" sz="18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Rokovanie Monitorovacieho výboru pre </a:t>
            </a:r>
            <a:r>
              <a:rPr lang="sk-SK" sz="18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OP </a:t>
            </a:r>
            <a:r>
              <a:rPr lang="sk-SK" sz="1800" b="1" dirty="0" err="1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VaI</a:t>
            </a:r>
            <a:r>
              <a:rPr lang="sk-SK" sz="1800" b="1" dirty="0">
                <a:solidFill>
                  <a:srgbClr val="0070C0"/>
                </a:solidFill>
              </a:rPr>
              <a:t>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v roku </a:t>
            </a:r>
            <a:r>
              <a:rPr lang="sk-SK" sz="1800" b="1" dirty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2017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4-krát </a:t>
            </a:r>
            <a:b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</a:b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a 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v roku </a:t>
            </a:r>
            <a:r>
              <a:rPr lang="sk-SK" sz="1800" b="1" dirty="0">
                <a:solidFill>
                  <a:srgbClr val="00B050"/>
                </a:solidFill>
                <a:latin typeface="Century Gothic" panose="020B0502020202020204" pitchFamily="34" charset="0"/>
                <a:cs typeface="Arial" charset="0"/>
              </a:rPr>
              <a:t>2018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taktiež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4-krát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.</a:t>
            </a:r>
            <a:endParaRPr lang="sk-SK" sz="1800" dirty="0">
              <a:solidFill>
                <a:srgbClr val="0070C0"/>
              </a:solidFill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40046" y="6369378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982431"/>
            <a:ext cx="1800983" cy="936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23" y="3999976"/>
            <a:ext cx="2635263" cy="197644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460" y="3999976"/>
            <a:ext cx="2654676" cy="1991007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179477"/>
            <a:ext cx="1780407" cy="684000"/>
          </a:xfrm>
          <a:prstGeom prst="rect">
            <a:avLst/>
          </a:prstGeom>
        </p:spPr>
      </p:pic>
      <p:pic>
        <p:nvPicPr>
          <p:cNvPr id="19" name="Obrázok 18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439" y="6317055"/>
            <a:ext cx="1430833" cy="34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23" name="Obrázok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0" y="3999976"/>
            <a:ext cx="2697037" cy="2022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46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Zástupcovia </a:t>
            </a: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 a </a:t>
            </a: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SO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 sa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každoročne zúčastňujú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9. mája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podujatia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„</a:t>
            </a:r>
            <a:r>
              <a:rPr lang="sk-SK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Deň </a:t>
            </a:r>
            <a:r>
              <a:rPr lang="sk-SK" sz="16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Európy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“. Akcia je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zameraná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na zvyšovanie povedomia o európskych štrukturálnych fondoch. </a:t>
            </a:r>
            <a:endParaRPr lang="sk-SK" sz="1600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Informačný stan k operačným programom, OP </a:t>
            </a:r>
            <a:r>
              <a:rPr lang="sk-SK" sz="16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VaI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 so samostatným informačným pultom, zúčastniť sa mohla široká verejnosť. Účastníkom boli poskytnuté letáky, drobné reklamné predmety s logom OP </a:t>
            </a:r>
            <a:r>
              <a:rPr lang="sk-SK" sz="16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VaI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, ukážka pomôcok pre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nevidiacich a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pod. Priama diskusia so záujemcami o informácie k projektom OP </a:t>
            </a:r>
            <a:r>
              <a:rPr lang="sk-SK" sz="1600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VaI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, záujem o informácie k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výzvam.</a:t>
            </a:r>
            <a:endParaRPr lang="sk-SK" sz="160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endParaRPr lang="sk-SK" sz="16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2163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270655" y="265510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MS PGothic" pitchFamily="34" charset="-128"/>
                <a:cs typeface="Arial" charset="0"/>
              </a:rPr>
              <a:t>Deň Európy </a:t>
            </a:r>
            <a:endParaRPr kumimoji="0" lang="sk-SK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" b="3986"/>
          <a:stretch/>
        </p:blipFill>
        <p:spPr>
          <a:xfrm>
            <a:off x="4696273" y="3736924"/>
            <a:ext cx="3260103" cy="2212355"/>
          </a:xfrm>
          <a:prstGeom prst="rect">
            <a:avLst/>
          </a:prstGeom>
        </p:spPr>
      </p:pic>
      <p:cxnSp>
        <p:nvCxnSpPr>
          <p:cNvPr id="9" name="Rovná spojnica 8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201384"/>
            <a:ext cx="1780407" cy="684000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563" y="5965706"/>
            <a:ext cx="1512861" cy="936000"/>
          </a:xfrm>
          <a:prstGeom prst="rect">
            <a:avLst/>
          </a:prstGeom>
        </p:spPr>
      </p:pic>
      <p:pic>
        <p:nvPicPr>
          <p:cNvPr id="15" name="Obrázok 14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003" y="6308725"/>
            <a:ext cx="1430833" cy="34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81"/>
          <a:stretch/>
        </p:blipFill>
        <p:spPr>
          <a:xfrm>
            <a:off x="1043608" y="3771582"/>
            <a:ext cx="3310614" cy="217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5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Obdĺžnik 4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 bwMode="auto">
          <a:xfrm>
            <a:off x="395536" y="188639"/>
            <a:ext cx="8355632" cy="122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MS PGothic" pitchFamily="34" charset="-128"/>
                <a:cs typeface="Arial" charset="0"/>
              </a:rPr>
              <a:t>Európska noc výskumníkov 2018 v Bratislave</a:t>
            </a: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7" name="Rovná spojnica 6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201384"/>
            <a:ext cx="1780407" cy="684000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610656"/>
            <a:ext cx="3378343" cy="2533758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82691"/>
            <a:ext cx="3387659" cy="2540744"/>
          </a:xfrm>
          <a:prstGeom prst="rect">
            <a:avLst/>
          </a:prstGeom>
        </p:spPr>
      </p:pic>
      <p:sp>
        <p:nvSpPr>
          <p:cNvPr id="15" name="Obdĺžnik 14"/>
          <p:cNvSpPr/>
          <p:nvPr/>
        </p:nvSpPr>
        <p:spPr>
          <a:xfrm>
            <a:off x="493055" y="1551366"/>
            <a:ext cx="825811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Stánok MŠVVaŠ SR bol kreatívne zameraný so súťažou pre všetky vekové 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kategórie</a:t>
            </a:r>
            <a:r>
              <a:rPr kumimoji="0" lang="sk-SK" sz="18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s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prepojením </a:t>
            </a:r>
            <a:r>
              <a:rPr lang="sk-SK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na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informácie 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o operačnom programe </a:t>
            </a:r>
            <a:r>
              <a:rPr kumimoji="0" lang="sk-SK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VaI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a podpore vedy a vedeckých aktivít na Slovensku. Súčasťou kreatívneho stánku bolo Koleso šťastia a  Van </a:t>
            </a:r>
            <a:r>
              <a:rPr kumimoji="0" lang="sk-SK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den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</a:t>
            </a:r>
            <a:r>
              <a:rPr kumimoji="0" lang="sk-SK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Graaffov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 generátor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Podujatie sa konalo v Starej tržnici v Bratislave a zúčastnilo sa ho viac než 162 000 účastníkov.</a:t>
            </a:r>
          </a:p>
        </p:txBody>
      </p:sp>
      <p:pic>
        <p:nvPicPr>
          <p:cNvPr id="16" name="Obrázok 15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00" y="6303524"/>
            <a:ext cx="1448512" cy="35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065" y="5949384"/>
            <a:ext cx="1586238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555304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 bwMode="auto">
          <a:xfrm>
            <a:off x="395536" y="188639"/>
            <a:ext cx="8355632" cy="122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Podujatie ,,Veda netradične“</a:t>
            </a:r>
            <a:r>
              <a:rPr kumimoji="0" lang="sk-SK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/>
            </a:r>
            <a:br>
              <a:rPr kumimoji="0" lang="sk-SK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kumimoji="0" lang="sk-SK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 Národná </a:t>
            </a:r>
            <a: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konferencia v rámci </a:t>
            </a:r>
            <a:b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kumimoji="0" lang="sk-SK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Týždňa vedy a techniky 2018</a:t>
            </a:r>
            <a:endParaRPr kumimoji="0" lang="sk-SK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7" name="Rovná spojnica 6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179477"/>
            <a:ext cx="1780407" cy="684000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287" y="6070912"/>
            <a:ext cx="1627231" cy="936000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315" y="4046277"/>
            <a:ext cx="2788192" cy="2091144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285850" y="1406309"/>
            <a:ext cx="8688982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MŠVVaŠ SR sa v rámci Týždňa 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vedy a techniky 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zúčastnilo spolu s VA podujatia 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Veda netradične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, kde interaktívnou formou informovalo o 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OP </a:t>
            </a:r>
            <a:r>
              <a:rPr kumimoji="0" lang="sk-SK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VaI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. Podujatia sa 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celkovo zúčastnilo 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viac než 5 000 návštevníkov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Národná konferencia 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na tému </a:t>
            </a:r>
            <a:r>
              <a:rPr kumimoji="0" lang="sk-SK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Veda a technika na Slovensku a v medzinárodnom výskumnom a vzdelávacom priestore – Smerovanie ku kvalite a vedomostiam. 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So svojím príspevkom vystúpil </a:t>
            </a:r>
            <a:r>
              <a:rPr kumimoji="0" lang="sk-SK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aj generálny riaditeľ Sekcie štrukturálnych fondov EÚ s prezentáciou 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o OP </a:t>
            </a:r>
            <a:r>
              <a:rPr kumimoji="0" lang="sk-SK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VaI</a:t>
            </a: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charset="0"/>
              </a:rPr>
              <a:t>.</a:t>
            </a: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charset="0"/>
            </a:endParaRP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83" y="4046517"/>
            <a:ext cx="2778833" cy="2084125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118" y="4063025"/>
            <a:ext cx="2784995" cy="2088746"/>
          </a:xfrm>
          <a:prstGeom prst="rect">
            <a:avLst/>
          </a:prstGeom>
        </p:spPr>
      </p:pic>
      <p:pic>
        <p:nvPicPr>
          <p:cNvPr id="17" name="Obrázok 16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45" y="6317055"/>
            <a:ext cx="1430833" cy="34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0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-2130" y="6093296"/>
            <a:ext cx="9146130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Ďalšie podujatia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395535" y="1672021"/>
            <a:ext cx="8526983" cy="3917219"/>
          </a:xfrm>
        </p:spPr>
        <p:txBody>
          <a:bodyPr/>
          <a:lstStyle/>
          <a:p>
            <a:pPr marL="0" indent="0" algn="just">
              <a:buNone/>
            </a:pPr>
            <a:r>
              <a:rPr lang="sk-SK" sz="18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MŠVVaŠ SR</a:t>
            </a:r>
          </a:p>
          <a:p>
            <a:pPr algn="just"/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Súhrnné zhodnotenie realizovaných aktivít operačného programu Výskum a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inovácie;</a:t>
            </a:r>
            <a:endParaRPr lang="sk-SK" sz="1800" dirty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  <a:p>
            <a:pPr algn="just"/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Raňajky s novinármi – 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prezentovanie informácií o OP </a:t>
            </a:r>
            <a:r>
              <a:rPr lang="sk-SK" sz="1800" dirty="0" err="1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VaI</a:t>
            </a:r>
            <a:r>
              <a:rPr lang="sk-SK" sz="1800" dirty="0" smtClean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, názorná ukážka práce s ITMS 2014+, vyhľadávanie informácií.</a:t>
            </a:r>
            <a:endParaRPr lang="sk-SK" sz="1800" dirty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  <a:p>
            <a:pPr marL="0" indent="0" algn="just">
              <a:buNone/>
            </a:pPr>
            <a:endParaRPr lang="sk-SK" sz="1800" dirty="0">
              <a:solidFill>
                <a:srgbClr val="0070C0"/>
              </a:solidFill>
              <a:latin typeface="Century Gothic" panose="020B0502020202020204" pitchFamily="34" charset="0"/>
              <a:cs typeface="Arial" charset="0"/>
            </a:endParaRPr>
          </a:p>
          <a:p>
            <a:pPr marL="0" indent="0" algn="just">
              <a:buNone/>
            </a:pPr>
            <a:r>
              <a:rPr lang="sk-SK" sz="1800" b="1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MH SR </a:t>
            </a:r>
          </a:p>
          <a:p>
            <a:pPr algn="just"/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Slovenská kooperačná burza, Agenda – OPVaI a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Life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Sciences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, </a:t>
            </a:r>
          </a:p>
          <a:p>
            <a:pPr algn="just"/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13th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Annual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International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Conference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of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Competitiveness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Operational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Programmes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, </a:t>
            </a:r>
          </a:p>
          <a:p>
            <a:pPr algn="just"/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Národný deň SME </a:t>
            </a:r>
            <a:r>
              <a:rPr lang="sk-SK" sz="1800" dirty="0" err="1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Instrument</a:t>
            </a:r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, </a:t>
            </a:r>
          </a:p>
          <a:p>
            <a:pPr algn="just"/>
            <a:r>
              <a:rPr lang="sk-SK" sz="1800" dirty="0">
                <a:solidFill>
                  <a:srgbClr val="0070C0"/>
                </a:solidFill>
                <a:latin typeface="Century Gothic" panose="020B0502020202020204" pitchFamily="34" charset="0"/>
                <a:cs typeface="Arial" charset="0"/>
              </a:rPr>
              <a:t>Medzinárodné inovačné fórum.</a:t>
            </a:r>
          </a:p>
          <a:p>
            <a:pPr algn="just"/>
            <a:endParaRPr lang="sk-SK" sz="2000" dirty="0">
              <a:solidFill>
                <a:schemeClr val="tx1">
                  <a:tint val="75000"/>
                </a:schemeClr>
              </a:solidFill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40046" y="6381328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74" y="6018909"/>
            <a:ext cx="1800983" cy="936000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179477"/>
            <a:ext cx="1780407" cy="684000"/>
          </a:xfrm>
          <a:prstGeom prst="rect">
            <a:avLst/>
          </a:prstGeom>
        </p:spPr>
      </p:pic>
      <p:sp>
        <p:nvSpPr>
          <p:cNvPr id="16" name="Nadpis 1"/>
          <p:cNvSpPr txBox="1">
            <a:spLocks/>
          </p:cNvSpPr>
          <p:nvPr/>
        </p:nvSpPr>
        <p:spPr bwMode="auto">
          <a:xfrm>
            <a:off x="8040182" y="1087370"/>
            <a:ext cx="999728" cy="27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MS PGothic" pitchFamily="34" charset="-128"/>
                <a:cs typeface="Arial" charset="0"/>
              </a:rPr>
              <a:t>2018</a:t>
            </a: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pic>
        <p:nvPicPr>
          <p:cNvPr id="15" name="Obrázok 14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808" y="6337987"/>
            <a:ext cx="1506876" cy="36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6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/>
          <p:cNvSpPr/>
          <p:nvPr/>
        </p:nvSpPr>
        <p:spPr>
          <a:xfrm>
            <a:off x="-2130" y="6093296"/>
            <a:ext cx="9146130" cy="787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b="1" dirty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Plán  komunikačných a informačných aktivít RO/SO </a:t>
            </a:r>
            <a:br>
              <a:rPr lang="pl-PL" sz="2400" b="1" dirty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</a:br>
            <a:r>
              <a:rPr lang="pl-PL" sz="2400" b="1" dirty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na rok 2019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395536" y="1275732"/>
            <a:ext cx="8255163" cy="4601540"/>
          </a:xfrm>
        </p:spPr>
        <p:txBody>
          <a:bodyPr/>
          <a:lstStyle/>
          <a:p>
            <a:pPr marL="0" indent="0" algn="just">
              <a:buNone/>
            </a:pPr>
            <a:endParaRPr lang="sk-SK" sz="20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RO a SO budú poskytovať emailové poradenstvo,  telefonické </a:t>
            </a:r>
            <a:b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 osobné konzultácie;</a:t>
            </a:r>
          </a:p>
          <a:p>
            <a:pPr algn="just"/>
            <a:r>
              <a:rPr lang="sk-SK" sz="1900" dirty="0">
                <a:solidFill>
                  <a:srgbClr val="0070C0"/>
                </a:solidFill>
                <a:latin typeface="Century Gothic" panose="020B0502020202020204" pitchFamily="34" charset="0"/>
              </a:rPr>
              <a:t>S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polupráca s Informačno-poradenskými centrami;</a:t>
            </a:r>
          </a:p>
          <a:p>
            <a:pPr algn="just"/>
            <a:r>
              <a:rPr lang="sk-SK" sz="1900" dirty="0">
                <a:solidFill>
                  <a:srgbClr val="0070C0"/>
                </a:solidFill>
                <a:latin typeface="Century Gothic" panose="020B0502020202020204" pitchFamily="34" charset="0"/>
              </a:rPr>
              <a:t>Ú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časť na podujatiach:</a:t>
            </a:r>
          </a:p>
          <a:p>
            <a:pPr lvl="1" algn="just"/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Noc výskumníkov (po celom Slovensku)</a:t>
            </a:r>
          </a:p>
          <a:p>
            <a:pPr lvl="1" algn="just"/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Týždeň </a:t>
            </a:r>
            <a:r>
              <a:rPr lang="sk-SK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vedy a techniky (po celom </a:t>
            </a:r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Slovensku)</a:t>
            </a:r>
          </a:p>
          <a:p>
            <a:pPr lvl="1" algn="just"/>
            <a:r>
              <a:rPr lang="sk-SK" sz="16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ROADSHOW</a:t>
            </a:r>
          </a:p>
          <a:p>
            <a:pPr algn="just"/>
            <a:r>
              <a:rPr lang="sk-SK" sz="1900" dirty="0">
                <a:solidFill>
                  <a:srgbClr val="0070C0"/>
                </a:solidFill>
                <a:latin typeface="Century Gothic" panose="020B0502020202020204" pitchFamily="34" charset="0"/>
              </a:rPr>
              <a:t>Ú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časť </a:t>
            </a:r>
            <a:r>
              <a:rPr lang="sk-SK" sz="1900" dirty="0">
                <a:solidFill>
                  <a:srgbClr val="0070C0"/>
                </a:solidFill>
                <a:latin typeface="Century Gothic" panose="020B0502020202020204" pitchFamily="34" charset="0"/>
              </a:rPr>
              <a:t>na 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konferenciách, školeniach, prednáškach, </a:t>
            </a:r>
            <a:r>
              <a:rPr lang="sk-SK" sz="1900" dirty="0">
                <a:solidFill>
                  <a:srgbClr val="0070C0"/>
                </a:solidFill>
                <a:latin typeface="Century Gothic" panose="020B0502020202020204" pitchFamily="34" charset="0"/>
              </a:rPr>
              <a:t>o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krúhlych stoloch;</a:t>
            </a:r>
          </a:p>
          <a:p>
            <a:pPr algn="just"/>
            <a:r>
              <a:rPr lang="sk-SK" sz="1900" dirty="0">
                <a:solidFill>
                  <a:srgbClr val="0070C0"/>
                </a:solidFill>
                <a:latin typeface="Century Gothic" panose="020B0502020202020204" pitchFamily="34" charset="0"/>
              </a:rPr>
              <a:t>O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rganizácia Monitorovacích výborov OP </a:t>
            </a:r>
            <a:r>
              <a:rPr lang="sk-SK" sz="1900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VaI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, okrúhlych stolov </a:t>
            </a:r>
            <a:b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 zasadnutí Rady VA;</a:t>
            </a:r>
          </a:p>
          <a:p>
            <a:pPr algn="just"/>
            <a:r>
              <a:rPr lang="sk-SK" sz="1900" dirty="0">
                <a:solidFill>
                  <a:srgbClr val="0070C0"/>
                </a:solidFill>
                <a:latin typeface="Century Gothic" panose="020B0502020202020204" pitchFamily="34" charset="0"/>
              </a:rPr>
              <a:t>P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rieskum verejnej mienky;</a:t>
            </a:r>
          </a:p>
          <a:p>
            <a:pPr algn="just"/>
            <a:r>
              <a:rPr lang="sk-SK" sz="1900" dirty="0">
                <a:solidFill>
                  <a:srgbClr val="0070C0"/>
                </a:solidFill>
                <a:latin typeface="Century Gothic" panose="020B0502020202020204" pitchFamily="34" charset="0"/>
              </a:rPr>
              <a:t>N</a:t>
            </a:r>
            <a:r>
              <a:rPr lang="sk-SK" sz="19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ové propagačné predmety, výroba tlačovín.</a:t>
            </a:r>
          </a:p>
          <a:p>
            <a:pPr algn="just"/>
            <a:endParaRPr lang="sk-SK" sz="200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indent="0" algn="just">
              <a:buNone/>
            </a:pPr>
            <a:endParaRPr lang="sk-SK" sz="2000" dirty="0">
              <a:solidFill>
                <a:schemeClr val="tx1">
                  <a:tint val="75000"/>
                </a:schemeClr>
              </a:solidFill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ázok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1" y="5982431"/>
            <a:ext cx="1658888" cy="936000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179477"/>
            <a:ext cx="1780407" cy="684000"/>
          </a:xfrm>
          <a:prstGeom prst="rect">
            <a:avLst/>
          </a:prstGeom>
        </p:spPr>
      </p:pic>
      <p:pic>
        <p:nvPicPr>
          <p:cNvPr id="15" name="Obrázok 14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45" y="6317055"/>
            <a:ext cx="1569489" cy="38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1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/>
          <p:cNvSpPr/>
          <p:nvPr/>
        </p:nvSpPr>
        <p:spPr>
          <a:xfrm>
            <a:off x="156678" y="254181"/>
            <a:ext cx="8765841" cy="1152128"/>
          </a:xfrm>
          <a:prstGeom prst="rect">
            <a:avLst/>
          </a:prstGeom>
          <a:solidFill>
            <a:srgbClr val="00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39"/>
            <a:ext cx="8355632" cy="1228999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b="1" dirty="0" smtClean="0">
                <a:solidFill>
                  <a:schemeClr val="bg1"/>
                </a:solidFill>
                <a:latin typeface="Century Gothic" pitchFamily="34" charset="0"/>
                <a:ea typeface="MS PGothic" pitchFamily="34" charset="-128"/>
                <a:cs typeface="Arial" charset="0"/>
              </a:rPr>
              <a:t>Plánovaná mediálna kampaň</a:t>
            </a:r>
            <a:endParaRPr lang="sk-SK" sz="2400" b="1" dirty="0">
              <a:solidFill>
                <a:schemeClr val="bg1"/>
              </a:solidFill>
              <a:latin typeface="Century Gothic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7" name="Zástupný objekt pre obsah 6"/>
          <p:cNvSpPr>
            <a:spLocks noGrp="1"/>
          </p:cNvSpPr>
          <p:nvPr>
            <p:ph idx="1"/>
          </p:nvPr>
        </p:nvSpPr>
        <p:spPr>
          <a:xfrm>
            <a:off x="443353" y="1545310"/>
            <a:ext cx="8255163" cy="4601540"/>
          </a:xfrm>
        </p:spPr>
        <p:txBody>
          <a:bodyPr/>
          <a:lstStyle/>
          <a:p>
            <a:pPr marL="0" indent="0" algn="just">
              <a:buNone/>
            </a:pPr>
            <a:endParaRPr lang="sk-SK" sz="2000" dirty="0">
              <a:solidFill>
                <a:schemeClr val="tx1">
                  <a:tint val="75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Plánovaná reklama </a:t>
            </a:r>
            <a:r>
              <a:rPr lang="sk-SK" sz="2000" dirty="0">
                <a:solidFill>
                  <a:srgbClr val="0070C0"/>
                </a:solidFill>
                <a:latin typeface="Century Gothic" panose="020B0502020202020204" pitchFamily="34" charset="0"/>
              </a:rPr>
              <a:t>v </a:t>
            </a:r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médiách, </a:t>
            </a:r>
            <a:r>
              <a:rPr lang="sk-SK" sz="2000" dirty="0">
                <a:solidFill>
                  <a:srgbClr val="0070C0"/>
                </a:solidFill>
                <a:latin typeface="Century Gothic" panose="020B0502020202020204" pitchFamily="34" charset="0"/>
              </a:rPr>
              <a:t>hlavne v </a:t>
            </a:r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TV</a:t>
            </a:r>
            <a:b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 </a:t>
            </a:r>
            <a:r>
              <a:rPr lang="sk-SK" sz="2000" dirty="0">
                <a:solidFill>
                  <a:srgbClr val="0070C0"/>
                </a:solidFill>
                <a:latin typeface="Century Gothic" panose="020B0502020202020204" pitchFamily="34" charset="0"/>
              </a:rPr>
              <a:t>rozhlase prostredníctvom </a:t>
            </a:r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vysielania </a:t>
            </a:r>
            <a:r>
              <a:rPr lang="sk-SK" sz="2000" dirty="0">
                <a:solidFill>
                  <a:srgbClr val="0070C0"/>
                </a:solidFill>
                <a:latin typeface="Century Gothic" panose="020B0502020202020204" pitchFamily="34" charset="0"/>
              </a:rPr>
              <a:t>TV spotov, rozhlasových spotov </a:t>
            </a:r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a </a:t>
            </a:r>
            <a:r>
              <a:rPr lang="sk-SK" sz="2000" dirty="0">
                <a:solidFill>
                  <a:srgbClr val="0070C0"/>
                </a:solidFill>
                <a:latin typeface="Century Gothic" panose="020B0502020202020204" pitchFamily="34" charset="0"/>
              </a:rPr>
              <a:t>čítaných </a:t>
            </a:r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oznamov.</a:t>
            </a:r>
          </a:p>
          <a:p>
            <a:pPr marL="0" indent="0" algn="just">
              <a:buNone/>
            </a:pPr>
            <a:endParaRPr lang="sk-SK" sz="2000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Príprava </a:t>
            </a:r>
            <a:r>
              <a:rPr lang="sk-SK" sz="2000" dirty="0">
                <a:solidFill>
                  <a:srgbClr val="0070C0"/>
                </a:solidFill>
                <a:latin typeface="Century Gothic" panose="020B0502020202020204" pitchFamily="34" charset="0"/>
              </a:rPr>
              <a:t>interaktívnych foriem prezentácií úspešných projektov z OP </a:t>
            </a:r>
            <a:r>
              <a:rPr lang="sk-SK" sz="2000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VaI</a:t>
            </a:r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sk-SK" sz="2000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Inzercia RO a SO v tlačených periodikách.</a:t>
            </a:r>
          </a:p>
          <a:p>
            <a:pPr marL="0" indent="0" algn="just">
              <a:buNone/>
            </a:pPr>
            <a:endParaRPr lang="sk-SK" sz="2000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sk-SK" sz="2000" dirty="0">
                <a:solidFill>
                  <a:srgbClr val="0070C0"/>
                </a:solidFill>
                <a:latin typeface="Century Gothic" panose="020B0502020202020204" pitchFamily="34" charset="0"/>
              </a:rPr>
              <a:t>Využitie online bannerov umiestňovaných na slovenských webových </a:t>
            </a:r>
            <a:r>
              <a:rPr lang="sk-SK" sz="20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sídlach.</a:t>
            </a:r>
            <a:endParaRPr lang="sk-SK" sz="200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just"/>
            <a:endParaRPr lang="sk-SK" sz="200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endParaRPr lang="sk-SK" sz="2000" dirty="0">
              <a:solidFill>
                <a:schemeClr val="tx1">
                  <a:tint val="75000"/>
                </a:schemeClr>
              </a:solidFill>
            </a:endParaRPr>
          </a:p>
        </p:txBody>
      </p:sp>
      <p:cxnSp>
        <p:nvCxnSpPr>
          <p:cNvPr id="24" name="Rovná spojnica 23"/>
          <p:cNvCxnSpPr/>
          <p:nvPr/>
        </p:nvCxnSpPr>
        <p:spPr>
          <a:xfrm>
            <a:off x="208991" y="6172900"/>
            <a:ext cx="8765841" cy="0"/>
          </a:xfrm>
          <a:prstGeom prst="line">
            <a:avLst/>
          </a:prstGeom>
          <a:ln w="19050">
            <a:solidFill>
              <a:srgbClr val="F89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dnadpis 2"/>
          <p:cNvSpPr txBox="1">
            <a:spLocks/>
          </p:cNvSpPr>
          <p:nvPr/>
        </p:nvSpPr>
        <p:spPr bwMode="auto">
          <a:xfrm>
            <a:off x="8540046" y="6369378"/>
            <a:ext cx="645907" cy="59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982431"/>
            <a:ext cx="1800983" cy="936000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5" y="6179477"/>
            <a:ext cx="1780407" cy="684000"/>
          </a:xfrm>
          <a:prstGeom prst="rect">
            <a:avLst/>
          </a:prstGeom>
        </p:spPr>
      </p:pic>
      <p:pic>
        <p:nvPicPr>
          <p:cNvPr id="14" name="Obrázok 13" descr="C:\Users\kurucova\AppData\Local\Microsoft\Windows\INetCache\Content.Outlook\QHOJ63UD\Ministerstvo hospodarstva S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317056"/>
            <a:ext cx="1477304" cy="35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35047"/>
            <a:ext cx="1552984" cy="578329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235047"/>
            <a:ext cx="1364910" cy="57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2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1988840"/>
            <a:ext cx="7850832" cy="1008112"/>
          </a:xfrm>
        </p:spPr>
        <p:txBody>
          <a:bodyPr/>
          <a:lstStyle/>
          <a:p>
            <a:r>
              <a:rPr lang="pl-PL" sz="3200" b="1" dirty="0" smtClean="0"/>
              <a:t>8. </a:t>
            </a:r>
            <a:r>
              <a:rPr lang="sk-SK" b="1" dirty="0"/>
              <a:t>Rôzne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35689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 smtClean="0"/>
              <a:t>8. Rôzne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 smtClean="0"/>
              <a:t>Dotazníkový prieskum</a:t>
            </a:r>
            <a:endParaRPr lang="pt-BR" dirty="0"/>
          </a:p>
        </p:txBody>
      </p:sp>
      <p:sp>
        <p:nvSpPr>
          <p:cNvPr id="9" name="Zástupný symbol obsahu 3"/>
          <p:cNvSpPr>
            <a:spLocks noGrp="1"/>
          </p:cNvSpPr>
          <p:nvPr>
            <p:ph sz="quarter" idx="13"/>
          </p:nvPr>
        </p:nvSpPr>
        <p:spPr>
          <a:xfrm>
            <a:off x="323528" y="1483746"/>
            <a:ext cx="8640960" cy="4968552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0"/>
              </a:spcAft>
              <a:buClr>
                <a:srgbClr val="002060"/>
              </a:buClr>
              <a:buNone/>
            </a:pPr>
            <a:endParaRPr lang="sk-SK" sz="1800" dirty="0" smtClean="0">
              <a:solidFill>
                <a:srgbClr val="006EB6"/>
              </a:solidFill>
            </a:endParaRPr>
          </a:p>
          <a:p>
            <a:r>
              <a:rPr lang="sk-SK" sz="1600" dirty="0" smtClean="0">
                <a:solidFill>
                  <a:srgbClr val="0070C0"/>
                </a:solidFill>
              </a:rPr>
              <a:t>dotazníkového </a:t>
            </a:r>
            <a:r>
              <a:rPr lang="sk-SK" sz="1600" dirty="0">
                <a:solidFill>
                  <a:srgbClr val="0070C0"/>
                </a:solidFill>
              </a:rPr>
              <a:t>prieskum </a:t>
            </a:r>
            <a:r>
              <a:rPr lang="sk-SK" sz="1600" dirty="0" smtClean="0">
                <a:solidFill>
                  <a:srgbClr val="0070C0"/>
                </a:solidFill>
              </a:rPr>
              <a:t> Európskej komisie</a:t>
            </a:r>
          </a:p>
          <a:p>
            <a:r>
              <a:rPr lang="sk-SK" sz="1600" dirty="0" smtClean="0">
                <a:solidFill>
                  <a:srgbClr val="0070C0"/>
                </a:solidFill>
              </a:rPr>
              <a:t>zameraný na podporu </a:t>
            </a:r>
            <a:r>
              <a:rPr lang="sk-SK" sz="1600" dirty="0">
                <a:solidFill>
                  <a:srgbClr val="0070C0"/>
                </a:solidFill>
              </a:rPr>
              <a:t>tvorby a implementácie Stratégii inteligentnej </a:t>
            </a:r>
            <a:r>
              <a:rPr lang="sk-SK" sz="1600" dirty="0" smtClean="0">
                <a:solidFill>
                  <a:srgbClr val="0070C0"/>
                </a:solidFill>
              </a:rPr>
              <a:t>špecializácie </a:t>
            </a:r>
            <a:r>
              <a:rPr lang="sk-SK" sz="1600" dirty="0">
                <a:solidFill>
                  <a:srgbClr val="0070C0"/>
                </a:solidFill>
              </a:rPr>
              <a:t>v  období </a:t>
            </a:r>
            <a:r>
              <a:rPr lang="sk-SK" sz="1600" dirty="0" smtClean="0">
                <a:solidFill>
                  <a:srgbClr val="0070C0"/>
                </a:solidFill>
              </a:rPr>
              <a:t>2011-2018 </a:t>
            </a:r>
            <a:r>
              <a:rPr lang="sk-SK" sz="1600" dirty="0">
                <a:solidFill>
                  <a:srgbClr val="0070C0"/>
                </a:solidFill>
              </a:rPr>
              <a:t>  </a:t>
            </a:r>
          </a:p>
          <a:p>
            <a:r>
              <a:rPr lang="sk-SK" sz="1600" dirty="0" smtClean="0">
                <a:solidFill>
                  <a:srgbClr val="0070C0"/>
                </a:solidFill>
              </a:rPr>
              <a:t>dotazník dostupný </a:t>
            </a:r>
            <a:r>
              <a:rPr lang="sk-SK" sz="1600" dirty="0">
                <a:solidFill>
                  <a:srgbClr val="0070C0"/>
                </a:solidFill>
              </a:rPr>
              <a:t>na:  </a:t>
            </a:r>
            <a:r>
              <a:rPr lang="sk-SK" sz="1600" u="sng" dirty="0">
                <a:solidFill>
                  <a:srgbClr val="0070C0"/>
                </a:solidFill>
                <a:hlinkClick r:id="rId2"/>
              </a:rPr>
              <a:t>https://</a:t>
            </a:r>
            <a:r>
              <a:rPr lang="sk-SK" sz="1600" u="sng" dirty="0" smtClean="0">
                <a:solidFill>
                  <a:srgbClr val="0070C0"/>
                </a:solidFill>
                <a:hlinkClick r:id="rId2"/>
              </a:rPr>
              <a:t>it.surveymonkey.com/r/RIS3survey</a:t>
            </a:r>
            <a:endParaRPr lang="sk-SK" sz="1600" u="sng" dirty="0" smtClean="0">
              <a:solidFill>
                <a:srgbClr val="0070C0"/>
              </a:solidFill>
            </a:endParaRPr>
          </a:p>
          <a:p>
            <a:endParaRPr lang="sk-SK" dirty="0">
              <a:solidFill>
                <a:srgbClr val="0070C0"/>
              </a:solidFill>
            </a:endParaRPr>
          </a:p>
          <a:p>
            <a:pPr marL="0" indent="0" algn="just">
              <a:spcAft>
                <a:spcPts val="0"/>
              </a:spcAft>
              <a:buClr>
                <a:srgbClr val="002060"/>
              </a:buClr>
              <a:buNone/>
            </a:pPr>
            <a:endParaRPr lang="en-GB" sz="1800" dirty="0">
              <a:solidFill>
                <a:srgbClr val="006E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0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 smtClean="0"/>
              <a:t>9. </a:t>
            </a:r>
            <a:r>
              <a:rPr lang="pl-PL" sz="2800" b="1" dirty="0"/>
              <a:t>Zhrnutie </a:t>
            </a:r>
            <a:r>
              <a:rPr lang="pl-PL" sz="2800" b="1" dirty="0" smtClean="0"/>
              <a:t>rokovania </a:t>
            </a:r>
            <a:r>
              <a:rPr lang="pl-PL" sz="2800" b="1" dirty="0"/>
              <a:t>a závery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5234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 smtClean="0"/>
              <a:t>9. Zhrnutie </a:t>
            </a:r>
            <a:r>
              <a:rPr lang="pl-PL" dirty="0"/>
              <a:t>rokovania a závery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 smtClean="0"/>
              <a:t>Uznesenie</a:t>
            </a:r>
            <a:endParaRPr lang="pt-BR" dirty="0"/>
          </a:p>
        </p:txBody>
      </p:sp>
      <p:sp>
        <p:nvSpPr>
          <p:cNvPr id="9" name="Zástupný symbol obsahu 3"/>
          <p:cNvSpPr>
            <a:spLocks noGrp="1"/>
          </p:cNvSpPr>
          <p:nvPr>
            <p:ph sz="quarter" idx="13"/>
          </p:nvPr>
        </p:nvSpPr>
        <p:spPr>
          <a:xfrm>
            <a:off x="323528" y="1483746"/>
            <a:ext cx="864096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>
                <a:solidFill>
                  <a:srgbClr val="0070C0"/>
                </a:solidFill>
              </a:rPr>
              <a:t>13. Monitorovací výbor pre operačný program Výskum a inovácie </a:t>
            </a:r>
          </a:p>
          <a:p>
            <a:pPr marL="0" indent="0">
              <a:buNone/>
            </a:pPr>
            <a:endParaRPr lang="sk-SK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b="1" dirty="0" smtClean="0">
                <a:solidFill>
                  <a:srgbClr val="0070C0"/>
                </a:solidFill>
              </a:rPr>
              <a:t>A</a:t>
            </a:r>
            <a:r>
              <a:rPr lang="sk-SK" b="1" dirty="0">
                <a:solidFill>
                  <a:srgbClr val="0070C0"/>
                </a:solidFill>
              </a:rPr>
              <a:t>. schvaľuje:</a:t>
            </a:r>
            <a:endParaRPr lang="sk-SK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A.1	Program 13. rokovania Monitorovacieho výboru pre operačný program Výskum </a:t>
            </a:r>
            <a:r>
              <a:rPr lang="sk-SK" dirty="0" smtClean="0">
                <a:solidFill>
                  <a:srgbClr val="0070C0"/>
                </a:solidFill>
              </a:rPr>
              <a:t>	a</a:t>
            </a:r>
            <a:r>
              <a:rPr lang="sk-SK" dirty="0">
                <a:solidFill>
                  <a:srgbClr val="0070C0"/>
                </a:solidFill>
              </a:rPr>
              <a:t> inovácie a overovateľa zápisnice p. Michala Vážneho.</a:t>
            </a: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A.2	Zmenu Štatútu Monitorovacieho výboru pre OP Výskum a inovácie (Dodatok č. 6).</a:t>
            </a: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A.3	Zmenu Rokovacieho poriadku Monitorovacieho výboru pre OP Výskum a inovácie </a:t>
            </a:r>
            <a:r>
              <a:rPr lang="sk-SK" dirty="0" smtClean="0">
                <a:solidFill>
                  <a:srgbClr val="0070C0"/>
                </a:solidFill>
              </a:rPr>
              <a:t>	(</a:t>
            </a:r>
            <a:r>
              <a:rPr lang="sk-SK" dirty="0">
                <a:solidFill>
                  <a:srgbClr val="0070C0"/>
                </a:solidFill>
              </a:rPr>
              <a:t>Dodatok č. 4).</a:t>
            </a: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A.3	Revíziu operačného programu Výskum a inovácie, verzia 6.0.</a:t>
            </a: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A.4	Komunikačnú stratégiu operačného programu Výskum a inovácie pre programové </a:t>
            </a:r>
            <a:r>
              <a:rPr lang="sk-SK" dirty="0" smtClean="0">
                <a:solidFill>
                  <a:srgbClr val="0070C0"/>
                </a:solidFill>
              </a:rPr>
              <a:t>	obdobie </a:t>
            </a:r>
            <a:r>
              <a:rPr lang="sk-SK" dirty="0">
                <a:solidFill>
                  <a:srgbClr val="0070C0"/>
                </a:solidFill>
              </a:rPr>
              <a:t>2014 – 2020.</a:t>
            </a: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A.5	Financovanie operácií mimo programového územia v zmysle čl. 70 (2) </a:t>
            </a:r>
            <a:r>
              <a:rPr lang="sk-SK" dirty="0" smtClean="0">
                <a:solidFill>
                  <a:srgbClr val="0070C0"/>
                </a:solidFill>
              </a:rPr>
              <a:t>	všeobecného </a:t>
            </a:r>
            <a:r>
              <a:rPr lang="sk-SK" dirty="0">
                <a:solidFill>
                  <a:srgbClr val="0070C0"/>
                </a:solidFill>
              </a:rPr>
              <a:t>nariadenia v rámci výzvy implementovanej v gescii MH SR zameranej </a:t>
            </a:r>
            <a:r>
              <a:rPr lang="sk-SK" dirty="0" smtClean="0">
                <a:solidFill>
                  <a:srgbClr val="0070C0"/>
                </a:solidFill>
              </a:rPr>
              <a:t>	na </a:t>
            </a:r>
            <a:r>
              <a:rPr lang="sk-SK" dirty="0">
                <a:solidFill>
                  <a:srgbClr val="0070C0"/>
                </a:solidFill>
              </a:rPr>
              <a:t>podporu vzniku a činnosti </a:t>
            </a:r>
            <a:r>
              <a:rPr lang="sk-SK" dirty="0" err="1">
                <a:solidFill>
                  <a:srgbClr val="0070C0"/>
                </a:solidFill>
              </a:rPr>
              <a:t>technologicko</a:t>
            </a:r>
            <a:r>
              <a:rPr lang="sk-SK" dirty="0">
                <a:solidFill>
                  <a:srgbClr val="0070C0"/>
                </a:solidFill>
              </a:rPr>
              <a:t> - inovačných platforiem.</a:t>
            </a:r>
          </a:p>
          <a:p>
            <a:pPr marL="0" indent="0" algn="just">
              <a:spcAft>
                <a:spcPts val="0"/>
              </a:spcAft>
              <a:buClr>
                <a:srgbClr val="002060"/>
              </a:buClr>
              <a:buNone/>
            </a:pPr>
            <a:endParaRPr lang="en-GB" sz="1800" dirty="0">
              <a:solidFill>
                <a:srgbClr val="006E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15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4"/>
          </p:nvPr>
        </p:nvSpPr>
        <p:spPr>
          <a:xfrm>
            <a:off x="-6819" y="144016"/>
            <a:ext cx="9144000" cy="260648"/>
          </a:xfrm>
        </p:spPr>
        <p:txBody>
          <a:bodyPr/>
          <a:lstStyle/>
          <a:p>
            <a:pPr lvl="0">
              <a:buClr>
                <a:srgbClr val="DC9E1F"/>
              </a:buClr>
            </a:pPr>
            <a:r>
              <a:rPr lang="pl-PL" dirty="0"/>
              <a:t>9. Zhrnutie rokovania a závery</a:t>
            </a:r>
            <a:endParaRPr lang="pt-BR" dirty="0"/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Uznesenie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13. Monitorovací výbor pre operačný program Výskum a inovácie </a:t>
            </a:r>
          </a:p>
          <a:p>
            <a:pPr marL="0" indent="0">
              <a:buNone/>
            </a:pPr>
            <a:endParaRPr lang="sk-SK" b="1" dirty="0" smtClean="0"/>
          </a:p>
          <a:p>
            <a:pPr marL="0" indent="0">
              <a:buNone/>
            </a:pPr>
            <a:r>
              <a:rPr lang="sk-SK" b="1" dirty="0" smtClean="0">
                <a:solidFill>
                  <a:srgbClr val="0070C0"/>
                </a:solidFill>
              </a:rPr>
              <a:t>B</a:t>
            </a:r>
            <a:r>
              <a:rPr lang="sk-SK" b="1" dirty="0">
                <a:solidFill>
                  <a:srgbClr val="0070C0"/>
                </a:solidFill>
              </a:rPr>
              <a:t>. berie na vedomie:</a:t>
            </a:r>
            <a:endParaRPr lang="sk-SK" dirty="0">
              <a:solidFill>
                <a:srgbClr val="0070C0"/>
              </a:solidFill>
            </a:endParaRPr>
          </a:p>
          <a:p>
            <a:pPr marL="0" indent="0">
              <a:buNone/>
              <a:tabLst>
                <a:tab pos="534988" algn="l"/>
              </a:tabLst>
            </a:pPr>
            <a:r>
              <a:rPr lang="sk-SK" dirty="0">
                <a:solidFill>
                  <a:srgbClr val="0070C0"/>
                </a:solidFill>
              </a:rPr>
              <a:t>B.1     Záverečnú správa z Priebežného hodnotenia operačného programu </a:t>
            </a:r>
            <a:r>
              <a:rPr lang="sk-SK" dirty="0" smtClean="0">
                <a:solidFill>
                  <a:srgbClr val="0070C0"/>
                </a:solidFill>
              </a:rPr>
              <a:t>Výskum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0070C0"/>
                </a:solidFill>
              </a:rPr>
              <a:t>          a</a:t>
            </a:r>
            <a:r>
              <a:rPr lang="sk-SK" dirty="0">
                <a:solidFill>
                  <a:srgbClr val="0070C0"/>
                </a:solidFill>
              </a:rPr>
              <a:t> </a:t>
            </a:r>
            <a:r>
              <a:rPr lang="sk-SK" dirty="0" smtClean="0">
                <a:solidFill>
                  <a:srgbClr val="0070C0"/>
                </a:solidFill>
              </a:rPr>
              <a:t>inovácie.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0070C0"/>
                </a:solidFill>
              </a:rPr>
              <a:t>B.2      Informovanie </a:t>
            </a:r>
            <a:r>
              <a:rPr lang="sk-SK" dirty="0">
                <a:solidFill>
                  <a:srgbClr val="0070C0"/>
                </a:solidFill>
              </a:rPr>
              <a:t>o komunikačných a informačných aktivitách za rok 2017 a </a:t>
            </a:r>
            <a:r>
              <a:rPr lang="sk-SK" dirty="0" smtClean="0">
                <a:solidFill>
                  <a:srgbClr val="0070C0"/>
                </a:solidFill>
              </a:rPr>
              <a:t>2018</a:t>
            </a:r>
            <a:br>
              <a:rPr lang="sk-SK" dirty="0" smtClean="0">
                <a:solidFill>
                  <a:srgbClr val="0070C0"/>
                </a:solidFill>
              </a:rPr>
            </a:br>
            <a:r>
              <a:rPr lang="sk-SK" dirty="0" smtClean="0">
                <a:solidFill>
                  <a:srgbClr val="0070C0"/>
                </a:solidFill>
              </a:rPr>
              <a:t>           </a:t>
            </a:r>
            <a:r>
              <a:rPr lang="sk-SK" dirty="0">
                <a:solidFill>
                  <a:srgbClr val="0070C0"/>
                </a:solidFill>
              </a:rPr>
              <a:t>a o pláne na rok 2019. </a:t>
            </a:r>
          </a:p>
        </p:txBody>
      </p:sp>
    </p:spTree>
    <p:extLst>
      <p:ext uri="{BB962C8B-B14F-4D97-AF65-F5344CB8AC3E}">
        <p14:creationId xmlns:p14="http://schemas.microsoft.com/office/powerpoint/2010/main" val="1775218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8064896" cy="42484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k-SK" sz="2000" b="1" dirty="0" smtClean="0"/>
              <a:t>Sekretariát Monitorovacieho výboru pre OP </a:t>
            </a:r>
            <a:r>
              <a:rPr lang="sk-SK" sz="2000" b="1" dirty="0" err="1" smtClean="0"/>
              <a:t>VaI</a:t>
            </a:r>
            <a:endParaRPr lang="sk-SK" sz="2000" b="1" dirty="0" smtClean="0"/>
          </a:p>
          <a:p>
            <a:pPr marL="0" indent="0" algn="ctr">
              <a:buNone/>
            </a:pPr>
            <a:r>
              <a:rPr lang="sk-SK" sz="2000" dirty="0" smtClean="0"/>
              <a:t>Sekcia štrukturálnych fondov EÚ </a:t>
            </a:r>
            <a:r>
              <a:rPr lang="sk-SK" sz="2000" dirty="0" err="1" smtClean="0"/>
              <a:t>MŠVVaŠ</a:t>
            </a:r>
            <a:r>
              <a:rPr lang="sk-SK" sz="2000" dirty="0" smtClean="0"/>
              <a:t> SR</a:t>
            </a:r>
          </a:p>
          <a:p>
            <a:endParaRPr lang="sk-SK" sz="2000" dirty="0" smtClean="0"/>
          </a:p>
          <a:p>
            <a:pPr marL="0" indent="0" algn="ctr">
              <a:buNone/>
            </a:pPr>
            <a:r>
              <a:rPr lang="sk-SK" sz="2000" b="1" u="sng" dirty="0" smtClean="0"/>
              <a:t>opvai@minedu.sk</a:t>
            </a:r>
          </a:p>
          <a:p>
            <a:pPr marL="0" indent="0" algn="ctr">
              <a:buNone/>
            </a:pPr>
            <a:r>
              <a:rPr lang="sk-SK" sz="2000" b="1" dirty="0"/>
              <a:t>sekretariat.ssfeu@minedu.sk</a:t>
            </a:r>
          </a:p>
          <a:p>
            <a:pPr marL="0" indent="0" algn="ctr">
              <a:buNone/>
            </a:pPr>
            <a:r>
              <a:rPr lang="sk-SK" sz="2000" b="1" dirty="0" smtClean="0"/>
              <a:t>02/59 374 561</a:t>
            </a:r>
            <a:r>
              <a:rPr lang="sk-SK" sz="2000" dirty="0" smtClean="0"/>
              <a:t> 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21253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0" y="-26641"/>
            <a:ext cx="787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58440" y="908720"/>
            <a:ext cx="7772400" cy="2592288"/>
          </a:xfrm>
        </p:spPr>
        <p:txBody>
          <a:bodyPr/>
          <a:lstStyle/>
          <a:p>
            <a: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 Rokovanie </a:t>
            </a:r>
            <a:b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MONITOROVACIEHO VÝBORU </a:t>
            </a:r>
            <a:r>
              <a:rPr lang="sk-SK" sz="1600" b="1" dirty="0" smtClean="0">
                <a:latin typeface="Century Gothic" panose="020B0502020202020204" pitchFamily="34" charset="0"/>
              </a:rPr>
              <a:t/>
            </a:r>
            <a:br>
              <a:rPr lang="sk-SK" sz="1600" b="1" dirty="0" smtClean="0">
                <a:latin typeface="Century Gothic" panose="020B0502020202020204" pitchFamily="34" charset="0"/>
              </a:rPr>
            </a:br>
            <a:r>
              <a:rPr lang="sk-SK" sz="1400" cap="none" dirty="0" smtClean="0"/>
              <a:t>pre operačný program Výskum a inovácie (MV OP VaI)</a:t>
            </a:r>
            <a:br>
              <a:rPr lang="sk-SK" sz="1400" cap="none" dirty="0" smtClean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 smtClean="0"/>
              <a:t/>
            </a:r>
            <a:br>
              <a:rPr lang="sk-SK" sz="1400" cap="none" dirty="0" smtClean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 smtClean="0"/>
              <a:t/>
            </a:r>
            <a:br>
              <a:rPr lang="sk-SK" sz="1400" cap="none" dirty="0" smtClean="0"/>
            </a:br>
            <a:r>
              <a:rPr lang="sk-SK" sz="2600" cap="none" dirty="0" smtClean="0"/>
              <a:t>ĎAKUJEME ZA POZORNOSŤ !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592288"/>
          </a:xfrm>
        </p:spPr>
        <p:txBody>
          <a:bodyPr/>
          <a:lstStyle/>
          <a:p>
            <a:r>
              <a:rPr lang="sk-SK" sz="2800" dirty="0" smtClean="0"/>
              <a:t>13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Rokovanie  </a:t>
            </a:r>
            <a:b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MONITOROVACIEHO VÝBORU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sk-SK" sz="2000" cap="none" dirty="0" smtClean="0">
                <a:latin typeface="Century Gothic" panose="020B0502020202020204" pitchFamily="34" charset="0"/>
              </a:rPr>
              <a:t>pre operačný progra</a:t>
            </a:r>
            <a:r>
              <a:rPr lang="sk-SK" sz="2000" cap="none" dirty="0" smtClean="0"/>
              <a:t>m Výskum a inovácie (MV OP VaI)</a:t>
            </a:r>
            <a:r>
              <a:rPr lang="sk-SK" sz="2000" cap="none" dirty="0" smtClean="0">
                <a:latin typeface="Century Gothic" panose="020B0502020202020204" pitchFamily="34" charset="0"/>
              </a:rPr>
              <a:t>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258763" y="4860449"/>
            <a:ext cx="8664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sk-SK" altLang="sk-SK" sz="1600" dirty="0" smtClean="0">
                <a:latin typeface="Century Gothic" pitchFamily="34" charset="0"/>
              </a:rPr>
              <a:t>29. 04. 2019</a:t>
            </a:r>
            <a:endParaRPr lang="sk-SK" altLang="sk-SK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5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87D6DB17EF20488219505173AAB5A4" ma:contentTypeVersion="0" ma:contentTypeDescription="Umožňuje vytvoriť nový dokument." ma:contentTypeScope="" ma:versionID="877e120c5ef138d245747bc68b5c90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92A4BF-E810-4107-A05C-5FED6D9C3D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325018-C01B-4F60-9A09-2E98C6E60CCB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F7965EF-8259-481E-B44A-7DB8A7BEF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12138</TotalTime>
  <Words>1648</Words>
  <Application>Microsoft Office PowerPoint</Application>
  <PresentationFormat>Prezentácia na obrazovke (4:3)</PresentationFormat>
  <Paragraphs>324</Paragraphs>
  <Slides>47</Slides>
  <Notes>6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47</vt:i4>
      </vt:variant>
    </vt:vector>
  </HeadingPairs>
  <TitlesOfParts>
    <vt:vector size="57" baseType="lpstr">
      <vt:lpstr>MS PGothic</vt:lpstr>
      <vt:lpstr>Arial</vt:lpstr>
      <vt:lpstr>Arial Narrow</vt:lpstr>
      <vt:lpstr>Calibri</vt:lpstr>
      <vt:lpstr>Century Gothic</vt:lpstr>
      <vt:lpstr>Courier New</vt:lpstr>
      <vt:lpstr>Symbol</vt:lpstr>
      <vt:lpstr>Wingdings</vt:lpstr>
      <vt:lpstr>Horizont</vt:lpstr>
      <vt:lpstr>Motív Office</vt:lpstr>
      <vt:lpstr>13. Rokovanie   MONITOROVACIEHO VÝBORU   pre operačný program Výskum a inovácie (MV OP VaI)  </vt:lpstr>
      <vt:lpstr>Program</vt:lpstr>
      <vt:lpstr>2. Zmena Štatútu a Rokovacieho poriadku Monitorovacieho výboru pre OP VaI </vt:lpstr>
      <vt:lpstr>Štatút Monitorovacieho výboru pre OP VaI </vt:lpstr>
      <vt:lpstr>Rokovací poriadok Monitorovacieho výboru pre OP VaI </vt:lpstr>
      <vt:lpstr>3. Revízia Operačného programu Výskum a inovácie, verzia 6.0 </vt:lpstr>
      <vt:lpstr>Dôvod zmeny OP VaI</vt:lpstr>
      <vt:lpstr>Obsah zmeny OP VaI </vt:lpstr>
      <vt:lpstr>Proces zmeny OP VaI</vt:lpstr>
      <vt:lpstr>4. Komunikačná stratégia operačného programu Výskum a inovácie  pre programové obdobie 2014 - 2020 </vt:lpstr>
      <vt:lpstr>Dôvod zmeny Komunikačnej stratégie OP VaI</vt:lpstr>
      <vt:lpstr>5. Financovanie operácií mimo programového  územia v zmysle čl. 70 (2) všeobecného  nariadenia v rámci výzvy implementovanej   v gescii MH SR zameranej na podporu vzniku  a činnosti technologicko - inovačných  platforiem </vt:lpstr>
      <vt:lpstr>Cieľ a Zdôvodnenie</vt:lpstr>
      <vt:lpstr>Cieľ a Zdôvodnenie</vt:lpstr>
      <vt:lpstr>6. Záverečná správa z Priebežného hodnotenia Operačného programu Výskum a inovácie </vt:lpstr>
      <vt:lpstr>Priebežné hodnotenie OP VaI</vt:lpstr>
      <vt:lpstr>Priebežné hodnotenie OP VaI</vt:lpstr>
      <vt:lpstr>Priebežné hodnotenie OP VaI</vt:lpstr>
      <vt:lpstr>Priebežné hodnotenie OP VaI</vt:lpstr>
      <vt:lpstr>Priebežné hodnotenie OP VaI</vt:lpstr>
      <vt:lpstr>Priebežné hodnotenie OP VaI</vt:lpstr>
      <vt:lpstr>Priebežné hodnotenie OP VaI</vt:lpstr>
      <vt:lpstr>Priebežné hodnotenie OP VaI</vt:lpstr>
      <vt:lpstr>Priebežné hodnotenie OP VaI</vt:lpstr>
      <vt:lpstr>7. Informovanie o komunikačných a informačných aktivitách za rok 2017 a 2018 a o pláne na rok 2019 </vt:lpstr>
      <vt:lpstr>Komunikačné a informačné aktivity OP VaI  v roku 2017 a 2018 </vt:lpstr>
      <vt:lpstr> Komunikačné nástroje: webové sídlo www.opvai.sk  </vt:lpstr>
      <vt:lpstr>Webové sídla, komunikácia cez Facebook  a Newsletter</vt:lpstr>
      <vt:lpstr>Mediálna kampaň </vt:lpstr>
      <vt:lpstr>Mediálna kampaň</vt:lpstr>
      <vt:lpstr>Publikačná činnosť, propagácia</vt:lpstr>
      <vt:lpstr>Poradenstvo</vt:lpstr>
      <vt:lpstr>Informačné semináre/iné podujatia</vt:lpstr>
      <vt:lpstr>Prezentácia programu PowerPoint</vt:lpstr>
      <vt:lpstr>Prezentácia programu PowerPoint</vt:lpstr>
      <vt:lpstr>Prezentácia programu PowerPoint</vt:lpstr>
      <vt:lpstr>Ďalšie podujatia</vt:lpstr>
      <vt:lpstr>Plán  komunikačných a informačných aktivít RO/SO  na rok 2019</vt:lpstr>
      <vt:lpstr>Plánovaná mediálna kampaň</vt:lpstr>
      <vt:lpstr>8. Rôzne </vt:lpstr>
      <vt:lpstr>Dotazníkový prieskum</vt:lpstr>
      <vt:lpstr>9. Zhrnutie rokovania a závery</vt:lpstr>
      <vt:lpstr>Uznesenie</vt:lpstr>
      <vt:lpstr>Uznesenie</vt:lpstr>
      <vt:lpstr>Prezentácia programu PowerPoint</vt:lpstr>
      <vt:lpstr>13. Rokovanie  MONITOROVACIEHO VÝBORU  pre operačný program Výskum a inovácie (MV OP VaI)     ĎAKUJEME ZA POZORNOSŤ !  </vt:lpstr>
      <vt:lpstr>13. Rokovanie   MONITOROVACIEHO VÝBORU   pre operačný program Výskum a inovácie (MV OP VaI)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Draková Silvia</dc:creator>
  <cp:lastModifiedBy>Petrasová Diana</cp:lastModifiedBy>
  <cp:revision>618</cp:revision>
  <cp:lastPrinted>2018-01-25T09:03:59Z</cp:lastPrinted>
  <dcterms:created xsi:type="dcterms:W3CDTF">2017-05-11T09:06:09Z</dcterms:created>
  <dcterms:modified xsi:type="dcterms:W3CDTF">2019-04-25T12:37:02Z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0x0101005487D6DB17EF20488219505173AAB5A4</vt:lpwstr>
  </property>
</Properties>
</file>